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5143500" type="screen16x9"/>
  <p:notesSz cx="9144000" cy="5143500"/>
  <p:defaultTextStyle>
    <a:lvl1pPr marL="0" algn="l" defTabSz="91440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2880">
          <p15:clr>
            <a:srgbClr val="A4A3A4"/>
          </p15:clr>
        </p15:guide>
        <p15:guide id="2" orient="horz" pos="16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45" d="100"/>
          <a:sy n="145" d="100"/>
        </p:scale>
        <p:origin x="624" y="126"/>
      </p:cViewPr>
      <p:guideLst>
        <p:guide pos="2880"/>
        <p:guide orient="horz" pos="16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Инвестиции (млрд сом)</c:v>
                </c:pt>
              </c:strCache>
            </c:strRef>
          </c:tx>
          <c:spPr>
            <a:prstGeom prst="rect">
              <a:avLst/>
            </a:prstGeom>
            <a:solidFill>
              <a:srgbClr val="00B4D8"/>
            </a:solidFill>
            <a:effectLst/>
          </c:spPr>
          <c:invertIfNegative val="0"/>
          <c:dLbls>
            <c:numFmt formatCode="#,##0" sourceLinked="0"/>
            <c:spPr>
              <a:noFill/>
              <a:ln>
                <a:noFill/>
                <a:miter/>
              </a:ln>
              <a:effectLst/>
            </c:spPr>
            <c:txPr>
              <a:bodyPr/>
              <a:lstStyle/>
              <a:p>
                <a:pPr>
                  <a:defRPr sz="1100" b="0" i="0" u="none" strike="noStrike">
                    <a:solidFill>
                      <a:srgbClr val="0D1B3E"/>
                    </a:solidFill>
                    <a:latin typeface="Arial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</c15:spPr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Обновление
осн. фондов</c:v>
                </c:pt>
                <c:pt idx="1">
                  <c:v>Инвестиц.
проекты</c:v>
                </c:pt>
                <c:pt idx="2">
                  <c:v>Пропускная
способность</c:v>
                </c:pt>
                <c:pt idx="3">
                  <c:v>Замена
на СИП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198.6</c:v>
                </c:pt>
                <c:pt idx="1">
                  <c:v>98.1</c:v>
                </c:pt>
                <c:pt idx="2">
                  <c:v>18.3</c:v>
                </c:pt>
                <c:pt idx="3">
                  <c:v>39.6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-1121666896"/>
        <c:axId val="-1121670704"/>
      </c:barChart>
      <c:catAx>
        <c:axId val="-112166689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prstGeom prst="rect">
            <a:avLst/>
          </a:prstGeom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1E293B"/>
                </a:solidFill>
                <a:latin typeface="Arial"/>
              </a:defRPr>
            </a:pPr>
            <a:endParaRPr lang="ru-RU"/>
          </a:p>
        </c:txPr>
        <c:crossAx val="-1121670704"/>
        <c:crosses val="autoZero"/>
        <c:auto val="1"/>
        <c:lblAlgn val="ctr"/>
        <c:lblOffset val="100"/>
        <c:noMultiLvlLbl val="1"/>
      </c:catAx>
      <c:valAx>
        <c:axId val="-1121670704"/>
        <c:scaling>
          <c:orientation val="minMax"/>
        </c:scaling>
        <c:delete val="0"/>
        <c:axPos val="l"/>
        <c:majorGridlines>
          <c:spPr>
            <a:prstGeom prst="rect">
              <a:avLst/>
            </a:prstGeom>
            <a:ln w="6350" cap="flat">
              <a:solidFill>
                <a:srgbClr val="E2E8F0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prstGeom prst="rect">
            <a:avLst/>
          </a:prstGeom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94A3B8"/>
                </a:solidFill>
                <a:latin typeface="Arial"/>
              </a:defRPr>
            </a:pPr>
            <a:endParaRPr lang="ru-RU"/>
          </a:p>
        </c:txPr>
        <c:crossAx val="-1121666896"/>
        <c:crosses val="autoZero"/>
        <c:crossBetween val="between"/>
      </c:valAx>
      <c:spPr>
        <a:prstGeom prst="rect">
          <a:avLst/>
        </a:prstGeom>
        <a:noFill/>
        <a:ln>
          <a:noFill/>
        </a:ln>
        <a:effectLst/>
      </c:spPr>
    </c:plotArea>
    <c:plotVisOnly val="1"/>
    <c:dispBlanksAs val="span"/>
    <c:showDLblsOverMax val="1"/>
  </c:chart>
  <c:spPr>
    <a:xfrm>
      <a:off x="457200" y="914400"/>
      <a:ext cx="5029200" cy="2926080"/>
    </a:xfrm>
    <a:prstGeom prst="rect">
      <a:avLst/>
    </a:prstGeom>
    <a:solidFill>
      <a:srgbClr val="FFFFFF"/>
    </a:solidFill>
    <a:ln>
      <a:noFill/>
      <a:miter/>
    </a:ln>
    <a:effectLst/>
  </c:sp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>
        <a:spcBef>
          <a:spcPts val="0"/>
        </a:spcBef>
        <a:buNone/>
        <a:defRPr sz="44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>
        <a:spcBef>
          <a:spcPts val="0"/>
        </a:spcBef>
        <a:buFont typeface="Arial"/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>
        <a:spcBef>
          <a:spcPts val="0"/>
        </a:spcBef>
        <a:buFont typeface="Arial"/>
        <a:buChar char="–"/>
        <a:defRPr sz="28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>
        <a:spcBef>
          <a:spcPts val="0"/>
        </a:spcBef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>
        <a:spcBef>
          <a:spcPts val="0"/>
        </a:spcBef>
        <a:buFont typeface="Arial"/>
        <a:buChar char="–"/>
        <a:defRPr sz="20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>
        <a:spcBef>
          <a:spcPts val="0"/>
        </a:spcBef>
        <a:buFont typeface="Arial"/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 name="Slide 1">
    <p:bg>
      <p:bgPr>
        <a:solidFill>
          <a:srgbClr val="0D1B3E"/>
        </a:solidFill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 bwMode="auto">
          <a:xfrm>
            <a:off x="0" y="0"/>
            <a:ext cx="9144000" cy="54864"/>
          </a:xfrm>
          <a:prstGeom prst="rect">
            <a:avLst/>
          </a:prstGeom>
          <a:solidFill>
            <a:srgbClr val="00B4D8"/>
          </a:solidFill>
          <a:ln/>
        </p:spPr>
      </p:sp>
      <p:sp>
        <p:nvSpPr>
          <p:cNvPr id="3" name="Shape 1"/>
          <p:cNvSpPr/>
          <p:nvPr/>
        </p:nvSpPr>
        <p:spPr bwMode="auto">
          <a:xfrm>
            <a:off x="0" y="54864"/>
            <a:ext cx="9144000" cy="27432"/>
          </a:xfrm>
          <a:prstGeom prst="rect">
            <a:avLst/>
          </a:prstGeom>
          <a:solidFill>
            <a:srgbClr val="E8A838"/>
          </a:solidFill>
          <a:ln/>
        </p:spPr>
      </p:sp>
      <p:sp>
        <p:nvSpPr>
          <p:cNvPr id="5" name="Text 2"/>
          <p:cNvSpPr/>
          <p:nvPr/>
        </p:nvSpPr>
        <p:spPr bwMode="auto">
          <a:xfrm>
            <a:off x="640079" y="566928"/>
            <a:ext cx="7052491" cy="653796"/>
          </a:xfrm>
          <a:prstGeom prst="rect">
            <a:avLst/>
          </a:prstGeom>
          <a:noFill/>
          <a:ln/>
        </p:spPr>
        <p:txBody>
          <a:bodyPr wrap="square" lIns="36000" tIns="36000" rIns="36000" bIns="36000" rtlCol="0" anchor="ctr"/>
          <a:lstStyle/>
          <a:p>
            <a:pPr marL="0" indent="0">
              <a:buNone/>
              <a:defRPr/>
            </a:pPr>
            <a:r>
              <a:rPr lang="en-US" sz="1400">
                <a:solidFill>
                  <a:srgbClr val="48CAE4"/>
                </a:solidFill>
                <a:latin typeface="Calibri"/>
                <a:ea typeface="Calibri"/>
                <a:cs typeface="Calibri"/>
              </a:rPr>
              <a:t>ОАО «Национальная электрическая сеть Кыргызстана»</a:t>
            </a:r>
            <a:endParaRPr lang="en-US" sz="1400"/>
          </a:p>
        </p:txBody>
      </p:sp>
      <p:sp>
        <p:nvSpPr>
          <p:cNvPr id="6" name="Text 3"/>
          <p:cNvSpPr/>
          <p:nvPr/>
        </p:nvSpPr>
        <p:spPr bwMode="auto">
          <a:xfrm>
            <a:off x="640080" y="1463040"/>
            <a:ext cx="7863840" cy="2011680"/>
          </a:xfrm>
          <a:prstGeom prst="rect">
            <a:avLst/>
          </a:prstGeom>
          <a:noFill/>
          <a:ln/>
        </p:spPr>
        <p:txBody>
          <a:bodyPr wrap="square" lIns="36000" tIns="36000" rIns="36000" bIns="36000" rtlCol="0" anchor="ctr"/>
          <a:lstStyle/>
          <a:p>
            <a:pPr marL="0" indent="0">
              <a:lnSpc>
                <a:spcPct val="110000"/>
              </a:lnSpc>
              <a:buNone/>
              <a:defRPr/>
            </a:pPr>
            <a:r>
              <a:rPr lang="en-US" sz="2600" b="1">
                <a:solidFill>
                  <a:srgbClr val="FFFFFF"/>
                </a:solidFill>
                <a:latin typeface="Georgia"/>
                <a:ea typeface="Georgia"/>
                <a:cs typeface="Georgia"/>
              </a:rPr>
              <a:t>Инвестиционные</a:t>
            </a:r>
            <a:endParaRPr sz="2600"/>
          </a:p>
          <a:p>
            <a:pPr marL="0" indent="0">
              <a:lnSpc>
                <a:spcPct val="110000"/>
              </a:lnSpc>
              <a:buNone/>
              <a:defRPr/>
            </a:pPr>
            <a:r>
              <a:rPr lang="en-US" sz="2600" b="1">
                <a:solidFill>
                  <a:srgbClr val="FFFFFF"/>
                </a:solidFill>
                <a:latin typeface="Georgia"/>
                <a:ea typeface="Georgia"/>
                <a:cs typeface="Georgia"/>
              </a:rPr>
              <a:t>возможности: Модернизация национальной электрической сети энергосистемы Кыргызстана</a:t>
            </a:r>
            <a:endParaRPr lang="en-US" sz="3600"/>
          </a:p>
        </p:txBody>
      </p:sp>
      <p:sp>
        <p:nvSpPr>
          <p:cNvPr id="7" name="Text 4"/>
          <p:cNvSpPr/>
          <p:nvPr/>
        </p:nvSpPr>
        <p:spPr bwMode="auto">
          <a:xfrm>
            <a:off x="640080" y="3566160"/>
            <a:ext cx="7863840" cy="731520"/>
          </a:xfrm>
          <a:prstGeom prst="rect">
            <a:avLst/>
          </a:prstGeom>
          <a:noFill/>
          <a:ln/>
        </p:spPr>
        <p:txBody>
          <a:bodyPr wrap="square" lIns="36000" tIns="36000" rIns="36000" bIns="36000" rtlCol="0" anchor="ctr"/>
          <a:lstStyle/>
          <a:p>
            <a:pPr marL="0" indent="0">
              <a:buNone/>
              <a:defRPr/>
            </a:pPr>
            <a:r>
              <a:rPr lang="en-US" sz="1400">
                <a:solidFill>
                  <a:srgbClr val="94A3B8"/>
                </a:solidFill>
                <a:latin typeface="Calibri"/>
                <a:ea typeface="Calibri"/>
                <a:cs typeface="Calibri"/>
              </a:rPr>
              <a:t>Комплексная программа реабилитации и расширения инфраструктуры энергетического сектора Кыргызской Республики</a:t>
            </a:r>
            <a:endParaRPr lang="en-US" sz="1400"/>
          </a:p>
        </p:txBody>
      </p:sp>
      <p:sp>
        <p:nvSpPr>
          <p:cNvPr id="8" name="Shape 5"/>
          <p:cNvSpPr/>
          <p:nvPr/>
        </p:nvSpPr>
        <p:spPr bwMode="auto">
          <a:xfrm>
            <a:off x="0" y="4434840"/>
            <a:ext cx="9144000" cy="708660"/>
          </a:xfrm>
          <a:prstGeom prst="rect">
            <a:avLst/>
          </a:prstGeom>
          <a:solidFill>
            <a:srgbClr val="162D5A"/>
          </a:solidFill>
          <a:ln/>
        </p:spPr>
      </p:sp>
      <p:sp>
        <p:nvSpPr>
          <p:cNvPr id="9" name="Text 6"/>
          <p:cNvSpPr/>
          <p:nvPr/>
        </p:nvSpPr>
        <p:spPr bwMode="auto">
          <a:xfrm>
            <a:off x="640080" y="4480560"/>
            <a:ext cx="7863840" cy="594360"/>
          </a:xfrm>
          <a:prstGeom prst="rect">
            <a:avLst/>
          </a:prstGeom>
          <a:noFill/>
          <a:ln/>
        </p:spPr>
        <p:txBody>
          <a:bodyPr wrap="square" lIns="36000" tIns="36000" rIns="36000" bIns="36000" rtlCol="0" anchor="ctr"/>
          <a:lstStyle/>
          <a:p>
            <a:pPr marL="0" indent="0" algn="l">
              <a:buNone/>
              <a:defRPr/>
            </a:pPr>
            <a:r>
              <a:rPr lang="en-US" sz="1200">
                <a:solidFill>
                  <a:srgbClr val="94A3B8"/>
                </a:solidFill>
                <a:latin typeface="Calibri"/>
                <a:ea typeface="Calibri"/>
                <a:cs typeface="Calibri"/>
              </a:rPr>
              <a:t>Подготовлено для международных финансовых институтов  |  Бишкек, 2026  |  www.nesk.kg</a:t>
            </a:r>
            <a:endParaRPr lang="en-US" sz="120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 name="Slide 10"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 bwMode="auto">
          <a:xfrm>
            <a:off x="0" y="0"/>
            <a:ext cx="9144000" cy="54864"/>
          </a:xfrm>
          <a:prstGeom prst="rect">
            <a:avLst/>
          </a:prstGeom>
          <a:solidFill>
            <a:srgbClr val="E8A838"/>
          </a:solidFill>
          <a:ln/>
        </p:spPr>
      </p:sp>
      <p:sp>
        <p:nvSpPr>
          <p:cNvPr id="3" name="Text 1"/>
          <p:cNvSpPr/>
          <p:nvPr/>
        </p:nvSpPr>
        <p:spPr bwMode="auto">
          <a:xfrm>
            <a:off x="548640" y="274320"/>
            <a:ext cx="8046720" cy="548640"/>
          </a:xfrm>
          <a:prstGeom prst="rect">
            <a:avLst/>
          </a:prstGeom>
          <a:noFill/>
          <a:ln/>
        </p:spPr>
        <p:txBody>
          <a:bodyPr wrap="square" lIns="36000" tIns="36000" rIns="36000" bIns="36000" rtlCol="0" anchor="ctr"/>
          <a:lstStyle/>
          <a:p>
            <a:pPr marL="0" indent="0">
              <a:buNone/>
              <a:defRPr/>
            </a:pPr>
            <a:r>
              <a:rPr lang="en-US" sz="2600" b="1">
                <a:solidFill>
                  <a:srgbClr val="0D1B3E"/>
                </a:solidFill>
                <a:latin typeface="Georgia"/>
                <a:ea typeface="Georgia"/>
                <a:cs typeface="Georgia"/>
              </a:rPr>
              <a:t>Общая потребность в финансировании</a:t>
            </a:r>
            <a:endParaRPr lang="en-US" sz="2600"/>
          </a:p>
        </p:txBody>
      </p:sp>
      <p:graphicFrame>
        <p:nvGraphicFramePr>
          <p:cNvPr id="4" name="Chart 0"/>
          <p:cNvGraphicFramePr>
            <a:graphicFrameLocks/>
          </p:cNvGraphicFramePr>
          <p:nvPr/>
        </p:nvGraphicFramePr>
        <p:xfrm>
          <a:off x="457200" y="914400"/>
          <a:ext cx="5029200" cy="29260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Shape 2"/>
          <p:cNvSpPr/>
          <p:nvPr/>
        </p:nvSpPr>
        <p:spPr bwMode="auto">
          <a:xfrm>
            <a:off x="5760720" y="914400"/>
            <a:ext cx="3017519" cy="2926080"/>
          </a:xfrm>
          <a:prstGeom prst="rect">
            <a:avLst/>
          </a:prstGeom>
          <a:solidFill>
            <a:srgbClr val="0D1B3E"/>
          </a:solidFill>
          <a:ln/>
        </p:spPr>
      </p:sp>
      <p:sp>
        <p:nvSpPr>
          <p:cNvPr id="6" name="Text 3"/>
          <p:cNvSpPr/>
          <p:nvPr/>
        </p:nvSpPr>
        <p:spPr bwMode="auto">
          <a:xfrm>
            <a:off x="5760720" y="1097280"/>
            <a:ext cx="3017519" cy="274320"/>
          </a:xfrm>
          <a:prstGeom prst="rect">
            <a:avLst/>
          </a:prstGeom>
          <a:noFill/>
          <a:ln/>
        </p:spPr>
        <p:txBody>
          <a:bodyPr wrap="square" lIns="36000" tIns="36000" rIns="36000" bIns="36000" rtlCol="0" anchor="ctr"/>
          <a:lstStyle/>
          <a:p>
            <a:pPr marL="0" indent="0" algn="ctr">
              <a:buNone/>
              <a:defRPr/>
            </a:pPr>
            <a:r>
              <a:rPr lang="en-US" sz="1400">
                <a:solidFill>
                  <a:srgbClr val="94A3B8"/>
                </a:solidFill>
                <a:latin typeface="Calibri"/>
                <a:ea typeface="Calibri"/>
                <a:cs typeface="Calibri"/>
              </a:rPr>
              <a:t>ИТОГО</a:t>
            </a:r>
            <a:endParaRPr lang="en-US" sz="1400"/>
          </a:p>
        </p:txBody>
      </p:sp>
      <p:sp>
        <p:nvSpPr>
          <p:cNvPr id="7" name="Text 4"/>
          <p:cNvSpPr/>
          <p:nvPr/>
        </p:nvSpPr>
        <p:spPr bwMode="auto">
          <a:xfrm>
            <a:off x="5760720" y="1463040"/>
            <a:ext cx="3017519" cy="640080"/>
          </a:xfrm>
          <a:prstGeom prst="rect">
            <a:avLst/>
          </a:prstGeom>
          <a:noFill/>
          <a:ln/>
        </p:spPr>
        <p:txBody>
          <a:bodyPr wrap="square" lIns="36000" tIns="36000" rIns="36000" bIns="36000" rtlCol="0" anchor="ctr"/>
          <a:lstStyle/>
          <a:p>
            <a:pPr marL="0" indent="0" algn="ctr">
              <a:buNone/>
              <a:defRPr/>
            </a:pPr>
            <a:r>
              <a:rPr lang="en-US" sz="4800" b="1">
                <a:solidFill>
                  <a:srgbClr val="E8A838"/>
                </a:solidFill>
                <a:latin typeface="Georgia"/>
                <a:ea typeface="Georgia"/>
                <a:cs typeface="Georgia"/>
              </a:rPr>
              <a:t>354,6</a:t>
            </a:r>
            <a:endParaRPr lang="en-US" sz="4800"/>
          </a:p>
        </p:txBody>
      </p:sp>
      <p:sp>
        <p:nvSpPr>
          <p:cNvPr id="8" name="Text 5"/>
          <p:cNvSpPr/>
          <p:nvPr/>
        </p:nvSpPr>
        <p:spPr bwMode="auto">
          <a:xfrm>
            <a:off x="5760720" y="2103120"/>
            <a:ext cx="3017519" cy="274320"/>
          </a:xfrm>
          <a:prstGeom prst="rect">
            <a:avLst/>
          </a:prstGeom>
          <a:noFill/>
          <a:ln/>
        </p:spPr>
        <p:txBody>
          <a:bodyPr wrap="square" lIns="36000" tIns="36000" rIns="36000" bIns="36000" rtlCol="0" anchor="ctr"/>
          <a:lstStyle/>
          <a:p>
            <a:pPr marL="0" indent="0" algn="ctr">
              <a:buNone/>
              <a:defRPr/>
            </a:pPr>
            <a:r>
              <a:rPr lang="en-US" sz="16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млрд сом</a:t>
            </a:r>
            <a:endParaRPr lang="en-US" sz="1600"/>
          </a:p>
        </p:txBody>
      </p:sp>
      <p:sp>
        <p:nvSpPr>
          <p:cNvPr id="9" name="Text 6"/>
          <p:cNvSpPr/>
          <p:nvPr/>
        </p:nvSpPr>
        <p:spPr bwMode="auto">
          <a:xfrm>
            <a:off x="5760720" y="2468880"/>
            <a:ext cx="3017519" cy="365760"/>
          </a:xfrm>
          <a:prstGeom prst="rect">
            <a:avLst/>
          </a:prstGeom>
          <a:noFill/>
          <a:ln/>
        </p:spPr>
        <p:txBody>
          <a:bodyPr wrap="square" lIns="36000" tIns="36000" rIns="36000" bIns="36000" rtlCol="0" anchor="ctr"/>
          <a:lstStyle/>
          <a:p>
            <a:pPr marL="0" indent="0" algn="ctr">
              <a:buNone/>
              <a:defRPr/>
            </a:pPr>
            <a:r>
              <a:rPr lang="en-US" sz="2000" b="1">
                <a:solidFill>
                  <a:srgbClr val="00B4D8"/>
                </a:solidFill>
                <a:latin typeface="Calibri"/>
                <a:ea typeface="Calibri"/>
                <a:cs typeface="Calibri"/>
              </a:rPr>
              <a:t>≈ $4,1 млрд</a:t>
            </a:r>
            <a:endParaRPr lang="en-US" sz="2000"/>
          </a:p>
        </p:txBody>
      </p:sp>
      <p:sp>
        <p:nvSpPr>
          <p:cNvPr id="10" name="Text 7"/>
          <p:cNvSpPr/>
          <p:nvPr/>
        </p:nvSpPr>
        <p:spPr bwMode="auto">
          <a:xfrm>
            <a:off x="5943600" y="2926080"/>
            <a:ext cx="265176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  <a:defRPr/>
            </a:pPr>
            <a:r>
              <a:rPr lang="en-US" sz="1100" b="1">
                <a:solidFill>
                  <a:srgbClr val="48CAE4"/>
                </a:solidFill>
                <a:latin typeface="Calibri"/>
                <a:ea typeface="Calibri"/>
                <a:cs typeface="Calibri"/>
              </a:rPr>
              <a:t>Распределительные сети</a:t>
            </a:r>
            <a:endParaRPr lang="en-US" sz="1100"/>
          </a:p>
          <a:p>
            <a:pPr marL="0" indent="0" algn="ctr">
              <a:buNone/>
              <a:defRPr/>
            </a:pPr>
            <a:r>
              <a:rPr lang="en-US" sz="1100" b="1">
                <a:solidFill>
                  <a:srgbClr val="48CAE4"/>
                </a:solidFill>
                <a:latin typeface="Calibri"/>
                <a:ea typeface="Calibri"/>
                <a:cs typeface="Calibri"/>
              </a:rPr>
              <a:t>(фокус 0,4-35 кВ):</a:t>
            </a:r>
            <a:endParaRPr lang="en-US" sz="1100"/>
          </a:p>
          <a:p>
            <a:pPr marL="0" indent="0" algn="ctr">
              <a:buNone/>
              <a:defRPr/>
            </a:pPr>
            <a:r>
              <a:rPr lang="en-US" sz="1300" b="1">
                <a:solidFill>
                  <a:srgbClr val="E8A838"/>
                </a:solidFill>
                <a:latin typeface="Calibri"/>
                <a:ea typeface="Calibri"/>
                <a:cs typeface="Calibri"/>
              </a:rPr>
              <a:t>~60% общего объёма инвестиций</a:t>
            </a:r>
            <a:endParaRPr lang="en-US" sz="1100"/>
          </a:p>
        </p:txBody>
      </p:sp>
      <p:sp>
        <p:nvSpPr>
          <p:cNvPr id="11" name="Shape 8"/>
          <p:cNvSpPr/>
          <p:nvPr/>
        </p:nvSpPr>
        <p:spPr bwMode="auto">
          <a:xfrm>
            <a:off x="457200" y="4114800"/>
            <a:ext cx="8229600" cy="73152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5000"/>
              </a:srgbClr>
            </a:outerShdw>
          </a:effectLst>
        </p:spPr>
      </p:sp>
      <p:sp>
        <p:nvSpPr>
          <p:cNvPr id="12" name="Text 9"/>
          <p:cNvSpPr/>
          <p:nvPr/>
        </p:nvSpPr>
        <p:spPr bwMode="auto">
          <a:xfrm>
            <a:off x="640080" y="4160519"/>
            <a:ext cx="7863840" cy="640080"/>
          </a:xfrm>
          <a:prstGeom prst="rect">
            <a:avLst/>
          </a:prstGeom>
          <a:noFill/>
          <a:ln/>
        </p:spPr>
        <p:txBody>
          <a:bodyPr wrap="square" lIns="36000" tIns="36000" rIns="36000" bIns="36000" rtlCol="0" anchor="ctr"/>
          <a:lstStyle/>
          <a:p>
            <a:pPr marL="0" indent="0">
              <a:buNone/>
              <a:defRPr/>
            </a:pPr>
            <a:r>
              <a:rPr lang="en-US" sz="1100" dirty="0" err="1">
                <a:solidFill>
                  <a:srgbClr val="1E293B"/>
                </a:solidFill>
                <a:latin typeface="Calibri"/>
                <a:ea typeface="Calibri"/>
                <a:cs typeface="Calibri"/>
              </a:rPr>
              <a:t>Поэтапный</a:t>
            </a:r>
            <a:r>
              <a:rPr lang="en-US" sz="1100" dirty="0">
                <a:solidFill>
                  <a:srgbClr val="1E293B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100" dirty="0" err="1">
                <a:solidFill>
                  <a:srgbClr val="1E293B"/>
                </a:solidFill>
                <a:latin typeface="Calibri"/>
                <a:ea typeface="Calibri"/>
                <a:cs typeface="Calibri"/>
              </a:rPr>
              <a:t>подход</a:t>
            </a:r>
            <a:r>
              <a:rPr lang="en-US" sz="1100" dirty="0">
                <a:solidFill>
                  <a:srgbClr val="1E293B"/>
                </a:solidFill>
                <a:latin typeface="Calibri"/>
                <a:ea typeface="Calibri"/>
                <a:cs typeface="Calibri"/>
              </a:rPr>
              <a:t>: </a:t>
            </a:r>
            <a:r>
              <a:rPr lang="en-US" sz="1100" dirty="0" err="1">
                <a:solidFill>
                  <a:srgbClr val="1E293B"/>
                </a:solidFill>
                <a:latin typeface="Calibri"/>
                <a:ea typeface="Calibri"/>
                <a:cs typeface="Calibri"/>
              </a:rPr>
              <a:t>приоритетное</a:t>
            </a:r>
            <a:r>
              <a:rPr lang="en-US" sz="1100" dirty="0">
                <a:solidFill>
                  <a:srgbClr val="1E293B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100" dirty="0" err="1">
                <a:solidFill>
                  <a:srgbClr val="1E293B"/>
                </a:solidFill>
                <a:latin typeface="Calibri"/>
                <a:ea typeface="Calibri"/>
                <a:cs typeface="Calibri"/>
              </a:rPr>
              <a:t>финансирование</a:t>
            </a:r>
            <a:r>
              <a:rPr lang="en-US" sz="1100" dirty="0">
                <a:solidFill>
                  <a:srgbClr val="1E293B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100" dirty="0" err="1">
                <a:solidFill>
                  <a:srgbClr val="1E293B"/>
                </a:solidFill>
                <a:latin typeface="Calibri"/>
                <a:ea typeface="Calibri"/>
                <a:cs typeface="Calibri"/>
              </a:rPr>
              <a:t>замены</a:t>
            </a:r>
            <a:r>
              <a:rPr lang="en-US" sz="1100" dirty="0">
                <a:solidFill>
                  <a:srgbClr val="1E293B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100" dirty="0" err="1">
                <a:solidFill>
                  <a:srgbClr val="1E293B"/>
                </a:solidFill>
                <a:latin typeface="Calibri"/>
                <a:ea typeface="Calibri"/>
                <a:cs typeface="Calibri"/>
              </a:rPr>
              <a:t>на</a:t>
            </a:r>
            <a:r>
              <a:rPr lang="en-US" sz="1100" dirty="0">
                <a:solidFill>
                  <a:srgbClr val="1E293B"/>
                </a:solidFill>
                <a:latin typeface="Calibri"/>
                <a:ea typeface="Calibri"/>
                <a:cs typeface="Calibri"/>
              </a:rPr>
              <a:t> СИП ($457 </a:t>
            </a:r>
            <a:r>
              <a:rPr lang="en-US" sz="1100" dirty="0" err="1">
                <a:solidFill>
                  <a:srgbClr val="1E293B"/>
                </a:solidFill>
                <a:latin typeface="Calibri"/>
                <a:ea typeface="Calibri"/>
                <a:cs typeface="Calibri"/>
              </a:rPr>
              <a:t>млн</a:t>
            </a:r>
            <a:r>
              <a:rPr lang="en-US" sz="1100" dirty="0">
                <a:solidFill>
                  <a:srgbClr val="1E293B"/>
                </a:solidFill>
                <a:latin typeface="Calibri"/>
                <a:ea typeface="Calibri"/>
                <a:cs typeface="Calibri"/>
              </a:rPr>
              <a:t>) и </a:t>
            </a:r>
            <a:r>
              <a:rPr lang="en-US" sz="1100" dirty="0" err="1">
                <a:solidFill>
                  <a:srgbClr val="1E293B"/>
                </a:solidFill>
                <a:latin typeface="Calibri"/>
                <a:ea typeface="Calibri"/>
                <a:cs typeface="Calibri"/>
              </a:rPr>
              <a:t>проектов</a:t>
            </a:r>
            <a:r>
              <a:rPr lang="en-US" sz="1100" dirty="0">
                <a:solidFill>
                  <a:srgbClr val="1E293B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100" dirty="0" err="1">
                <a:solidFill>
                  <a:srgbClr val="1E293B"/>
                </a:solidFill>
                <a:latin typeface="Calibri"/>
                <a:ea typeface="Calibri"/>
                <a:cs typeface="Calibri"/>
              </a:rPr>
              <a:t>модернизации</a:t>
            </a:r>
            <a:r>
              <a:rPr lang="en-US" sz="1100" dirty="0">
                <a:solidFill>
                  <a:srgbClr val="1E293B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100" dirty="0" err="1">
                <a:solidFill>
                  <a:srgbClr val="1E293B"/>
                </a:solidFill>
                <a:latin typeface="Calibri"/>
                <a:ea typeface="Calibri"/>
                <a:cs typeface="Calibri"/>
              </a:rPr>
              <a:t>подстанций</a:t>
            </a:r>
            <a:r>
              <a:rPr lang="en-US" sz="1100" dirty="0">
                <a:solidFill>
                  <a:srgbClr val="1E293B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100" dirty="0" smtClean="0">
                <a:solidFill>
                  <a:srgbClr val="1E293B"/>
                </a:solidFill>
                <a:latin typeface="Calibri"/>
                <a:ea typeface="Calibri"/>
                <a:cs typeface="Calibri"/>
              </a:rPr>
              <a:t>($</a:t>
            </a:r>
            <a:r>
              <a:rPr lang="ru-RU" sz="1100" dirty="0" smtClean="0">
                <a:solidFill>
                  <a:srgbClr val="1E293B"/>
                </a:solidFill>
                <a:latin typeface="Calibri"/>
                <a:ea typeface="Calibri"/>
                <a:cs typeface="Calibri"/>
              </a:rPr>
              <a:t>994,1</a:t>
            </a:r>
            <a:r>
              <a:rPr lang="en-US" sz="1100" dirty="0" smtClean="0">
                <a:solidFill>
                  <a:srgbClr val="1E293B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100" dirty="0" err="1" smtClean="0">
                <a:solidFill>
                  <a:srgbClr val="1E293B"/>
                </a:solidFill>
                <a:latin typeface="Calibri"/>
                <a:ea typeface="Calibri"/>
                <a:cs typeface="Calibri"/>
              </a:rPr>
              <a:t>мл</a:t>
            </a:r>
            <a:r>
              <a:rPr lang="ru-RU" sz="1100" dirty="0" smtClean="0">
                <a:solidFill>
                  <a:srgbClr val="1E293B"/>
                </a:solidFill>
                <a:latin typeface="Calibri"/>
                <a:ea typeface="Calibri"/>
                <a:cs typeface="Calibri"/>
              </a:rPr>
              <a:t>н</a:t>
            </a:r>
            <a:r>
              <a:rPr lang="en-US" sz="1100" dirty="0" smtClean="0">
                <a:solidFill>
                  <a:srgbClr val="1E293B"/>
                </a:solidFill>
                <a:latin typeface="Calibri"/>
                <a:ea typeface="Calibri"/>
                <a:cs typeface="Calibri"/>
              </a:rPr>
              <a:t>+) </a:t>
            </a:r>
            <a:r>
              <a:rPr lang="en-US" sz="1100" dirty="0" err="1">
                <a:solidFill>
                  <a:srgbClr val="1E293B"/>
                </a:solidFill>
                <a:latin typeface="Calibri"/>
                <a:ea typeface="Calibri"/>
                <a:cs typeface="Calibri"/>
              </a:rPr>
              <a:t>для</a:t>
            </a:r>
            <a:r>
              <a:rPr lang="en-US" sz="1100" dirty="0">
                <a:solidFill>
                  <a:srgbClr val="1E293B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100" dirty="0" err="1">
                <a:solidFill>
                  <a:srgbClr val="1E293B"/>
                </a:solidFill>
                <a:latin typeface="Calibri"/>
                <a:ea typeface="Calibri"/>
                <a:cs typeface="Calibri"/>
              </a:rPr>
              <a:t>максимального</a:t>
            </a:r>
            <a:r>
              <a:rPr lang="en-US" sz="1100" dirty="0">
                <a:solidFill>
                  <a:srgbClr val="1E293B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100" dirty="0" err="1">
                <a:solidFill>
                  <a:srgbClr val="1E293B"/>
                </a:solidFill>
                <a:latin typeface="Calibri"/>
                <a:ea typeface="Calibri"/>
                <a:cs typeface="Calibri"/>
              </a:rPr>
              <a:t>эффекта</a:t>
            </a:r>
            <a:r>
              <a:rPr lang="en-US" sz="1100" dirty="0">
                <a:solidFill>
                  <a:srgbClr val="1E293B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100" dirty="0" err="1">
                <a:solidFill>
                  <a:srgbClr val="1E293B"/>
                </a:solidFill>
                <a:latin typeface="Calibri"/>
                <a:ea typeface="Calibri"/>
                <a:cs typeface="Calibri"/>
              </a:rPr>
              <a:t>на</a:t>
            </a:r>
            <a:r>
              <a:rPr lang="en-US" sz="1100" dirty="0">
                <a:solidFill>
                  <a:srgbClr val="1E293B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100" dirty="0" err="1">
                <a:solidFill>
                  <a:srgbClr val="1E293B"/>
                </a:solidFill>
                <a:latin typeface="Calibri"/>
                <a:ea typeface="Calibri"/>
                <a:cs typeface="Calibri"/>
              </a:rPr>
              <a:t>надёжность</a:t>
            </a:r>
            <a:r>
              <a:rPr lang="en-US" sz="1100" dirty="0">
                <a:solidFill>
                  <a:srgbClr val="1E293B"/>
                </a:solidFill>
                <a:latin typeface="Calibri"/>
                <a:ea typeface="Calibri"/>
                <a:cs typeface="Calibri"/>
              </a:rPr>
              <a:t>, </a:t>
            </a:r>
            <a:r>
              <a:rPr lang="en-US" sz="1100" dirty="0" err="1">
                <a:solidFill>
                  <a:srgbClr val="1E293B"/>
                </a:solidFill>
                <a:latin typeface="Calibri"/>
                <a:ea typeface="Calibri"/>
                <a:cs typeface="Calibri"/>
              </a:rPr>
              <a:t>снижение</a:t>
            </a:r>
            <a:r>
              <a:rPr lang="en-US" sz="1100" dirty="0">
                <a:solidFill>
                  <a:srgbClr val="1E293B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100" dirty="0" err="1">
                <a:solidFill>
                  <a:srgbClr val="1E293B"/>
                </a:solidFill>
                <a:latin typeface="Calibri"/>
                <a:ea typeface="Calibri"/>
                <a:cs typeface="Calibri"/>
              </a:rPr>
              <a:t>потерь</a:t>
            </a:r>
            <a:r>
              <a:rPr lang="en-US" sz="1100" dirty="0">
                <a:solidFill>
                  <a:srgbClr val="1E293B"/>
                </a:solidFill>
                <a:latin typeface="Calibri"/>
                <a:ea typeface="Calibri"/>
                <a:cs typeface="Calibri"/>
              </a:rPr>
              <a:t> и </a:t>
            </a:r>
            <a:r>
              <a:rPr lang="en-US" sz="1100" dirty="0" err="1">
                <a:solidFill>
                  <a:srgbClr val="1E293B"/>
                </a:solidFill>
                <a:latin typeface="Calibri"/>
                <a:ea typeface="Calibri"/>
                <a:cs typeface="Calibri"/>
              </a:rPr>
              <a:t>покрытие</a:t>
            </a:r>
            <a:r>
              <a:rPr lang="en-US" sz="1100" dirty="0">
                <a:solidFill>
                  <a:srgbClr val="1E293B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100" dirty="0" err="1">
                <a:solidFill>
                  <a:srgbClr val="1E293B"/>
                </a:solidFill>
                <a:latin typeface="Calibri"/>
                <a:ea typeface="Calibri"/>
                <a:cs typeface="Calibri"/>
              </a:rPr>
              <a:t>спроса</a:t>
            </a:r>
            <a:r>
              <a:rPr lang="en-US" sz="1100" dirty="0">
                <a:solidFill>
                  <a:srgbClr val="1E293B"/>
                </a:solidFill>
                <a:latin typeface="Calibri"/>
                <a:ea typeface="Calibri"/>
                <a:cs typeface="Calibri"/>
              </a:rPr>
              <a:t>.</a:t>
            </a:r>
            <a:endParaRPr lang="en-US" sz="11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 name="Slide 11">
    <p:bg>
      <p:bgPr>
        <a:solidFill>
          <a:srgbClr val="0D1B3E"/>
        </a:solidFill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 bwMode="auto">
          <a:xfrm>
            <a:off x="0" y="0"/>
            <a:ext cx="9144000" cy="54864"/>
          </a:xfrm>
          <a:prstGeom prst="rect">
            <a:avLst/>
          </a:prstGeom>
          <a:solidFill>
            <a:srgbClr val="00B4D8"/>
          </a:solidFill>
          <a:ln/>
        </p:spPr>
      </p:sp>
      <p:sp>
        <p:nvSpPr>
          <p:cNvPr id="3" name="Shape 1"/>
          <p:cNvSpPr/>
          <p:nvPr/>
        </p:nvSpPr>
        <p:spPr bwMode="auto">
          <a:xfrm>
            <a:off x="0" y="54864"/>
            <a:ext cx="9144000" cy="27432"/>
          </a:xfrm>
          <a:prstGeom prst="rect">
            <a:avLst/>
          </a:prstGeom>
          <a:solidFill>
            <a:srgbClr val="E8A838"/>
          </a:solidFill>
          <a:ln/>
        </p:spPr>
      </p:sp>
      <p:sp>
        <p:nvSpPr>
          <p:cNvPr id="4" name="Text 2"/>
          <p:cNvSpPr/>
          <p:nvPr/>
        </p:nvSpPr>
        <p:spPr bwMode="auto">
          <a:xfrm>
            <a:off x="548640" y="365760"/>
            <a:ext cx="8046720" cy="548640"/>
          </a:xfrm>
          <a:prstGeom prst="rect">
            <a:avLst/>
          </a:prstGeom>
          <a:noFill/>
          <a:ln/>
        </p:spPr>
        <p:txBody>
          <a:bodyPr wrap="square" lIns="36000" tIns="36000" rIns="36000" bIns="36000" rtlCol="0" anchor="ctr"/>
          <a:lstStyle/>
          <a:p>
            <a:pPr marL="0" indent="0">
              <a:buNone/>
              <a:defRPr/>
            </a:pPr>
            <a:r>
              <a:rPr lang="en-US" sz="2600" b="1">
                <a:solidFill>
                  <a:srgbClr val="FFFFFF"/>
                </a:solidFill>
                <a:latin typeface="Georgia"/>
                <a:ea typeface="Georgia"/>
                <a:cs typeface="Georgia"/>
              </a:rPr>
              <a:t>Партнёрство и инвестиционная готовность</a:t>
            </a:r>
            <a:endParaRPr lang="en-US" sz="2600"/>
          </a:p>
        </p:txBody>
      </p:sp>
      <p:sp>
        <p:nvSpPr>
          <p:cNvPr id="7" name="Text 5"/>
          <p:cNvSpPr/>
          <p:nvPr/>
        </p:nvSpPr>
        <p:spPr bwMode="auto">
          <a:xfrm>
            <a:off x="960120" y="1097280"/>
            <a:ext cx="3931920" cy="320040"/>
          </a:xfrm>
          <a:prstGeom prst="rect">
            <a:avLst/>
          </a:prstGeom>
          <a:noFill/>
          <a:ln/>
        </p:spPr>
        <p:txBody>
          <a:bodyPr wrap="square" lIns="36000" tIns="36000" rIns="36000" bIns="36000" rtlCol="0" anchor="ctr"/>
          <a:lstStyle/>
          <a:p>
            <a:pPr marL="0" indent="0">
              <a:buNone/>
              <a:defRPr/>
            </a:pPr>
            <a:r>
              <a:rPr lang="en-US" sz="2000" b="1">
                <a:solidFill>
                  <a:srgbClr val="E8A838"/>
                </a:solidFill>
                <a:latin typeface="Calibri"/>
                <a:ea typeface="Calibri"/>
                <a:cs typeface="Calibri"/>
              </a:rPr>
              <a:t>Управление и гарантии</a:t>
            </a:r>
            <a:endParaRPr sz="2000"/>
          </a:p>
        </p:txBody>
      </p:sp>
      <p:sp>
        <p:nvSpPr>
          <p:cNvPr id="8" name="Text 6"/>
          <p:cNvSpPr/>
          <p:nvPr/>
        </p:nvSpPr>
        <p:spPr bwMode="auto">
          <a:xfrm>
            <a:off x="548640" y="1417320"/>
            <a:ext cx="7772400" cy="183849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  <a:defRPr/>
            </a:pPr>
            <a:r>
              <a:rPr lang="en-US" sz="18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Организационная форма — ОАО с государственным надзором</a:t>
            </a:r>
            <a:endParaRPr sz="1800"/>
          </a:p>
          <a:p>
            <a:pPr marL="342900" indent="-342900">
              <a:buSzPct val="100000"/>
              <a:buChar char="•"/>
              <a:defRPr/>
            </a:pPr>
            <a:r>
              <a:rPr lang="en-US" sz="18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Тарифное регулирование государственным агентством</a:t>
            </a:r>
            <a:endParaRPr sz="1800"/>
          </a:p>
          <a:p>
            <a:pPr marL="342900" indent="-342900">
              <a:buSzPct val="100000"/>
              <a:buChar char="•"/>
              <a:defRPr/>
            </a:pPr>
            <a:r>
              <a:rPr lang="en-US" sz="18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ТЭО подготовлены по всем приоритетным проектам</a:t>
            </a:r>
            <a:endParaRPr sz="1800"/>
          </a:p>
          <a:p>
            <a:pPr marL="342900" indent="-342900">
              <a:buSzPct val="100000"/>
              <a:buChar char="•"/>
              <a:defRPr/>
            </a:pPr>
            <a:r>
              <a:rPr lang="en-US" sz="18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Рамки экологической и социальной оценки воздействия</a:t>
            </a:r>
            <a:endParaRPr sz="1800"/>
          </a:p>
          <a:p>
            <a:pPr marL="342900" indent="-342900">
              <a:buSzPct val="100000"/>
              <a:buChar char="•"/>
              <a:defRPr/>
            </a:pPr>
            <a:r>
              <a:rPr lang="en-US" sz="18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Международные конкурсные процедуры закупок</a:t>
            </a:r>
            <a:endParaRPr sz="1800"/>
          </a:p>
          <a:p>
            <a:pPr marL="342900" indent="-342900">
              <a:buSzPct val="100000"/>
              <a:buChar char="•"/>
              <a:defRPr/>
            </a:pPr>
            <a:r>
              <a:rPr lang="en-US" sz="18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Группы реализации проектов с опытом работы с МФИ</a:t>
            </a:r>
            <a:endParaRPr sz="1500"/>
          </a:p>
        </p:txBody>
      </p:sp>
      <p:sp>
        <p:nvSpPr>
          <p:cNvPr id="9" name="Shape 7"/>
          <p:cNvSpPr/>
          <p:nvPr/>
        </p:nvSpPr>
        <p:spPr bwMode="auto">
          <a:xfrm>
            <a:off x="548640" y="4114800"/>
            <a:ext cx="8046720" cy="777240"/>
          </a:xfrm>
          <a:prstGeom prst="rect">
            <a:avLst/>
          </a:prstGeom>
          <a:solidFill>
            <a:srgbClr val="162D5A"/>
          </a:solidFill>
          <a:ln/>
        </p:spPr>
      </p:sp>
      <p:pic>
        <p:nvPicPr>
          <p:cNvPr id="10" name="Image 0" descr="preencoded.png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822960" y="4206240"/>
            <a:ext cx="502920" cy="502920"/>
          </a:xfrm>
          <a:prstGeom prst="rect">
            <a:avLst/>
          </a:prstGeom>
        </p:spPr>
      </p:pic>
      <p:sp>
        <p:nvSpPr>
          <p:cNvPr id="11" name="Text 8"/>
          <p:cNvSpPr/>
          <p:nvPr/>
        </p:nvSpPr>
        <p:spPr bwMode="auto">
          <a:xfrm>
            <a:off x="1463040" y="4160519"/>
            <a:ext cx="6858000" cy="640080"/>
          </a:xfrm>
          <a:prstGeom prst="rect">
            <a:avLst/>
          </a:prstGeom>
          <a:noFill/>
          <a:ln/>
        </p:spPr>
        <p:txBody>
          <a:bodyPr wrap="square" lIns="36000" tIns="36000" rIns="36000" bIns="36000" rtlCol="0" anchor="ctr"/>
          <a:lstStyle/>
          <a:p>
            <a:pPr marL="0" indent="0">
              <a:buNone/>
              <a:defRPr/>
            </a:pPr>
            <a:r>
              <a:rPr lang="en-US" sz="12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Мы приглашаем международных доноров и МФИ к партнёрству в модернизации</a:t>
            </a:r>
            <a:endParaRPr lang="en-US" sz="1200"/>
          </a:p>
          <a:p>
            <a:pPr marL="0" indent="0">
              <a:buNone/>
              <a:defRPr/>
            </a:pPr>
            <a:r>
              <a:rPr lang="en-US" sz="12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распределительной инфраструктуры Кыргызской Республики.</a:t>
            </a:r>
            <a:endParaRPr lang="en-US" sz="120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 name="Slide 12">
    <p:bg>
      <p:bgPr>
        <a:solidFill>
          <a:srgbClr val="0D1B3E"/>
        </a:solidFill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 bwMode="auto">
          <a:xfrm>
            <a:off x="0" y="0"/>
            <a:ext cx="9144000" cy="54864"/>
          </a:xfrm>
          <a:prstGeom prst="rect">
            <a:avLst/>
          </a:prstGeom>
          <a:solidFill>
            <a:srgbClr val="00B4D8"/>
          </a:solidFill>
          <a:ln/>
        </p:spPr>
      </p:sp>
      <p:sp>
        <p:nvSpPr>
          <p:cNvPr id="3" name="Shape 1"/>
          <p:cNvSpPr/>
          <p:nvPr/>
        </p:nvSpPr>
        <p:spPr bwMode="auto">
          <a:xfrm>
            <a:off x="0" y="54864"/>
            <a:ext cx="9144000" cy="27432"/>
          </a:xfrm>
          <a:prstGeom prst="rect">
            <a:avLst/>
          </a:prstGeom>
          <a:solidFill>
            <a:srgbClr val="E8A838"/>
          </a:solidFill>
          <a:ln/>
        </p:spPr>
      </p:sp>
      <p:sp>
        <p:nvSpPr>
          <p:cNvPr id="5" name="Text 2"/>
          <p:cNvSpPr/>
          <p:nvPr/>
        </p:nvSpPr>
        <p:spPr bwMode="auto">
          <a:xfrm>
            <a:off x="548640" y="1120140"/>
            <a:ext cx="8046720" cy="457200"/>
          </a:xfrm>
          <a:prstGeom prst="rect">
            <a:avLst/>
          </a:prstGeom>
          <a:noFill/>
          <a:ln/>
        </p:spPr>
        <p:txBody>
          <a:bodyPr wrap="square" lIns="36000" tIns="36000" rIns="36000" bIns="36000" rtlCol="0" anchor="ctr"/>
          <a:lstStyle/>
          <a:p>
            <a:pPr marL="0" indent="0" algn="ctr">
              <a:buNone/>
              <a:defRPr/>
            </a:pPr>
            <a:r>
              <a:rPr lang="en-US" sz="2000" b="1">
                <a:solidFill>
                  <a:srgbClr val="FFFFFF"/>
                </a:solidFill>
                <a:latin typeface="Georgia"/>
                <a:ea typeface="Georgia"/>
                <a:cs typeface="Georgia"/>
              </a:rPr>
              <a:t>ОАО «Национальная электрическая сеть Кыргызстана»</a:t>
            </a:r>
            <a:endParaRPr lang="en-US" sz="2000"/>
          </a:p>
        </p:txBody>
      </p:sp>
      <p:sp>
        <p:nvSpPr>
          <p:cNvPr id="6" name="Text 3"/>
          <p:cNvSpPr/>
          <p:nvPr/>
        </p:nvSpPr>
        <p:spPr bwMode="auto">
          <a:xfrm>
            <a:off x="548640" y="1905292"/>
            <a:ext cx="8046720" cy="365760"/>
          </a:xfrm>
          <a:prstGeom prst="rect">
            <a:avLst/>
          </a:prstGeom>
          <a:noFill/>
          <a:ln/>
        </p:spPr>
        <p:txBody>
          <a:bodyPr wrap="square" lIns="36000" tIns="36000" rIns="36000" bIns="36000" rtlCol="0" anchor="ctr"/>
          <a:lstStyle/>
          <a:p>
            <a:pPr marL="0" indent="0" algn="ctr">
              <a:buNone/>
              <a:defRPr/>
            </a:pPr>
            <a:r>
              <a:rPr lang="en-US" sz="1600">
                <a:solidFill>
                  <a:srgbClr val="48CAE4"/>
                </a:solidFill>
                <a:latin typeface="Calibri"/>
                <a:ea typeface="Calibri"/>
                <a:cs typeface="Calibri"/>
              </a:rPr>
              <a:t>Энергия для будущего Кыргызской Республики</a:t>
            </a:r>
            <a:endParaRPr lang="en-US" sz="1600"/>
          </a:p>
        </p:txBody>
      </p:sp>
      <p:sp>
        <p:nvSpPr>
          <p:cNvPr id="7" name="Shape 4"/>
          <p:cNvSpPr/>
          <p:nvPr/>
        </p:nvSpPr>
        <p:spPr bwMode="auto">
          <a:xfrm>
            <a:off x="2286000" y="2834640"/>
            <a:ext cx="4572000" cy="1645920"/>
          </a:xfrm>
          <a:prstGeom prst="rect">
            <a:avLst/>
          </a:prstGeom>
          <a:solidFill>
            <a:srgbClr val="162D5A"/>
          </a:solidFill>
          <a:ln/>
        </p:spPr>
      </p:sp>
      <p:sp>
        <p:nvSpPr>
          <p:cNvPr id="8" name="Text 5"/>
          <p:cNvSpPr/>
          <p:nvPr/>
        </p:nvSpPr>
        <p:spPr bwMode="auto">
          <a:xfrm>
            <a:off x="2560320" y="2926080"/>
            <a:ext cx="402336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1200" b="1">
                <a:solidFill>
                  <a:srgbClr val="48CAE4"/>
                </a:solidFill>
                <a:latin typeface="Calibri"/>
                <a:ea typeface="Calibri"/>
                <a:cs typeface="Calibri"/>
              </a:rPr>
              <a:t>Адрес: </a:t>
            </a:r>
            <a:endParaRPr lang="en-US" sz="1200"/>
          </a:p>
          <a:p>
            <a:pPr marL="0" indent="0">
              <a:buNone/>
              <a:defRPr/>
            </a:pPr>
            <a:r>
              <a:rPr lang="en-US" sz="12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720070, КР, г. Бишкек, пр. Жибек Жолу, 326</a:t>
            </a:r>
            <a:endParaRPr lang="en-US" sz="1200"/>
          </a:p>
          <a:p>
            <a:pPr marL="0" indent="0">
              <a:buNone/>
              <a:defRPr/>
            </a:pPr>
            <a:r>
              <a:rPr lang="en-US" sz="600">
                <a:solidFill>
                  <a:srgbClr val="000000"/>
                </a:solidFill>
              </a:rPr>
              <a:t> </a:t>
            </a:r>
            <a:endParaRPr lang="en-US" sz="1200"/>
          </a:p>
          <a:p>
            <a:pPr marL="0" indent="0">
              <a:buNone/>
              <a:defRPr/>
            </a:pPr>
            <a:r>
              <a:rPr lang="en-US" sz="1200" b="1">
                <a:solidFill>
                  <a:srgbClr val="48CAE4"/>
                </a:solidFill>
                <a:latin typeface="Calibri"/>
                <a:ea typeface="Calibri"/>
                <a:cs typeface="Calibri"/>
              </a:rPr>
              <a:t>Телефон: </a:t>
            </a:r>
            <a:endParaRPr lang="en-US" sz="1200"/>
          </a:p>
          <a:p>
            <a:pPr marL="0" indent="0">
              <a:buNone/>
              <a:defRPr/>
            </a:pPr>
            <a:r>
              <a:rPr lang="en-US" sz="12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+996 (312) 66-10-01 | Факс: 66-16-09</a:t>
            </a:r>
            <a:endParaRPr lang="en-US" sz="1200"/>
          </a:p>
          <a:p>
            <a:pPr marL="0" indent="0">
              <a:buNone/>
              <a:defRPr/>
            </a:pPr>
            <a:r>
              <a:rPr lang="en-US" sz="600">
                <a:solidFill>
                  <a:srgbClr val="000000"/>
                </a:solidFill>
              </a:rPr>
              <a:t> </a:t>
            </a:r>
            <a:endParaRPr lang="en-US" sz="1200"/>
          </a:p>
          <a:p>
            <a:pPr marL="0" indent="0">
              <a:buNone/>
              <a:defRPr/>
            </a:pPr>
            <a:r>
              <a:rPr lang="en-US" sz="1200" b="1">
                <a:solidFill>
                  <a:srgbClr val="48CAE4"/>
                </a:solidFill>
                <a:latin typeface="Calibri"/>
                <a:ea typeface="Calibri"/>
                <a:cs typeface="Calibri"/>
              </a:rPr>
              <a:t>E-mail: </a:t>
            </a:r>
            <a:endParaRPr lang="en-US" sz="1200"/>
          </a:p>
          <a:p>
            <a:pPr marL="0" indent="0">
              <a:buNone/>
              <a:defRPr/>
            </a:pPr>
            <a:r>
              <a:rPr lang="en-US" sz="12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nesk@elcat.kg</a:t>
            </a:r>
            <a:endParaRPr lang="en-US" sz="1200"/>
          </a:p>
          <a:p>
            <a:pPr marL="0" indent="0">
              <a:buNone/>
              <a:defRPr/>
            </a:pPr>
            <a:r>
              <a:rPr lang="en-US" sz="600">
                <a:solidFill>
                  <a:srgbClr val="000000"/>
                </a:solidFill>
              </a:rPr>
              <a:t> </a:t>
            </a:r>
            <a:endParaRPr lang="en-US" sz="1200"/>
          </a:p>
          <a:p>
            <a:pPr marL="0" indent="0">
              <a:buNone/>
              <a:defRPr/>
            </a:pPr>
            <a:r>
              <a:rPr lang="en-US" sz="1200" b="1">
                <a:solidFill>
                  <a:srgbClr val="48CAE4"/>
                </a:solidFill>
                <a:latin typeface="Calibri"/>
                <a:ea typeface="Calibri"/>
                <a:cs typeface="Calibri"/>
              </a:rPr>
              <a:t>Сайт: </a:t>
            </a:r>
            <a:endParaRPr lang="en-US" sz="1200"/>
          </a:p>
          <a:p>
            <a:pPr marL="0" indent="0">
              <a:buNone/>
              <a:defRPr/>
            </a:pPr>
            <a:r>
              <a:rPr lang="en-US" sz="12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www.nesk.kg</a:t>
            </a:r>
            <a:endParaRPr lang="en-US" sz="1200"/>
          </a:p>
        </p:txBody>
      </p:sp>
      <p:sp>
        <p:nvSpPr>
          <p:cNvPr id="9" name="Shape 6"/>
          <p:cNvSpPr/>
          <p:nvPr/>
        </p:nvSpPr>
        <p:spPr bwMode="auto">
          <a:xfrm>
            <a:off x="0" y="4617720"/>
            <a:ext cx="9144000" cy="525780"/>
          </a:xfrm>
          <a:prstGeom prst="rect">
            <a:avLst/>
          </a:prstGeom>
          <a:solidFill>
            <a:srgbClr val="162D5A"/>
          </a:solidFill>
          <a:ln/>
        </p:spPr>
      </p:sp>
      <p:sp>
        <p:nvSpPr>
          <p:cNvPr id="10" name="Text 7"/>
          <p:cNvSpPr/>
          <p:nvPr/>
        </p:nvSpPr>
        <p:spPr bwMode="auto">
          <a:xfrm>
            <a:off x="548640" y="4663440"/>
            <a:ext cx="8046720" cy="411480"/>
          </a:xfrm>
          <a:prstGeom prst="rect">
            <a:avLst/>
          </a:prstGeom>
          <a:noFill/>
          <a:ln/>
        </p:spPr>
        <p:txBody>
          <a:bodyPr wrap="square" lIns="36000" tIns="36000" rIns="36000" bIns="36000" rtlCol="0" anchor="ctr"/>
          <a:lstStyle/>
          <a:p>
            <a:pPr marL="0" indent="0" algn="ctr">
              <a:buNone/>
              <a:defRPr/>
            </a:pPr>
            <a:r>
              <a:rPr lang="en-US" sz="1100">
                <a:solidFill>
                  <a:srgbClr val="94A3B8"/>
                </a:solidFill>
                <a:latin typeface="Calibri"/>
                <a:ea typeface="Calibri"/>
                <a:cs typeface="Calibri"/>
              </a:rPr>
              <a:t>Благодарим за внимание  |  Конфиденциально — для рассмотрения международными донорами</a:t>
            </a:r>
            <a:endParaRPr lang="en-US" sz="110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 name="Slide 2"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 bwMode="auto">
          <a:xfrm>
            <a:off x="0" y="0"/>
            <a:ext cx="9144000" cy="54864"/>
          </a:xfrm>
          <a:prstGeom prst="rect">
            <a:avLst/>
          </a:prstGeom>
          <a:solidFill>
            <a:srgbClr val="00B4D8"/>
          </a:solidFill>
          <a:ln/>
        </p:spPr>
      </p:sp>
      <p:sp>
        <p:nvSpPr>
          <p:cNvPr id="3" name="Text 1"/>
          <p:cNvSpPr/>
          <p:nvPr/>
        </p:nvSpPr>
        <p:spPr bwMode="auto">
          <a:xfrm>
            <a:off x="548640" y="274320"/>
            <a:ext cx="8046720" cy="548640"/>
          </a:xfrm>
          <a:prstGeom prst="rect">
            <a:avLst/>
          </a:prstGeom>
          <a:noFill/>
          <a:ln/>
        </p:spPr>
        <p:txBody>
          <a:bodyPr wrap="square" lIns="36000" tIns="36000" rIns="36000" bIns="36000" rtlCol="0" anchor="ctr"/>
          <a:lstStyle/>
          <a:p>
            <a:pPr marL="0" indent="0">
              <a:buNone/>
              <a:defRPr/>
            </a:pPr>
            <a:r>
              <a:rPr lang="en-US" sz="2800" b="1">
                <a:solidFill>
                  <a:srgbClr val="0D1B3E"/>
                </a:solidFill>
                <a:latin typeface="Georgia"/>
                <a:ea typeface="Georgia"/>
                <a:cs typeface="Georgia"/>
              </a:rPr>
              <a:t>Краткое резюме</a:t>
            </a:r>
            <a:endParaRPr lang="en-US" sz="2800"/>
          </a:p>
        </p:txBody>
      </p:sp>
      <p:sp>
        <p:nvSpPr>
          <p:cNvPr id="4" name="Shape 2"/>
          <p:cNvSpPr/>
          <p:nvPr/>
        </p:nvSpPr>
        <p:spPr bwMode="auto">
          <a:xfrm>
            <a:off x="548640" y="1051560"/>
            <a:ext cx="8046720" cy="82296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5000"/>
              </a:srgbClr>
            </a:outerShdw>
          </a:effectLst>
        </p:spPr>
      </p:sp>
      <p:sp>
        <p:nvSpPr>
          <p:cNvPr id="5" name="Shape 3"/>
          <p:cNvSpPr/>
          <p:nvPr/>
        </p:nvSpPr>
        <p:spPr bwMode="auto">
          <a:xfrm>
            <a:off x="548640" y="1051560"/>
            <a:ext cx="64008" cy="822960"/>
          </a:xfrm>
          <a:prstGeom prst="rect">
            <a:avLst/>
          </a:prstGeom>
          <a:solidFill>
            <a:srgbClr val="00B4D8"/>
          </a:solidFill>
          <a:ln/>
        </p:spPr>
      </p:sp>
      <p:sp>
        <p:nvSpPr>
          <p:cNvPr id="7" name="Text 4"/>
          <p:cNvSpPr/>
          <p:nvPr/>
        </p:nvSpPr>
        <p:spPr bwMode="auto">
          <a:xfrm>
            <a:off x="1417320" y="1143000"/>
            <a:ext cx="4114800" cy="320040"/>
          </a:xfrm>
          <a:prstGeom prst="rect">
            <a:avLst/>
          </a:prstGeom>
          <a:noFill/>
          <a:ln/>
        </p:spPr>
        <p:txBody>
          <a:bodyPr wrap="square" lIns="36000" tIns="36000" rIns="36000" bIns="36000" rtlCol="0" anchor="ctr"/>
          <a:lstStyle/>
          <a:p>
            <a:pPr marL="0" indent="0">
              <a:buNone/>
              <a:defRPr/>
            </a:pPr>
            <a:r>
              <a:rPr lang="en-US" sz="1500" b="1">
                <a:solidFill>
                  <a:srgbClr val="0D1B3E"/>
                </a:solidFill>
                <a:latin typeface="Calibri"/>
                <a:ea typeface="Calibri"/>
                <a:cs typeface="Calibri"/>
              </a:rPr>
              <a:t>26 862 подстанции</a:t>
            </a:r>
            <a:endParaRPr lang="en-US" sz="1500"/>
          </a:p>
        </p:txBody>
      </p:sp>
      <p:sp>
        <p:nvSpPr>
          <p:cNvPr id="8" name="Text 5"/>
          <p:cNvSpPr/>
          <p:nvPr/>
        </p:nvSpPr>
        <p:spPr bwMode="auto">
          <a:xfrm>
            <a:off x="1417320" y="1463040"/>
            <a:ext cx="6858000" cy="320040"/>
          </a:xfrm>
          <a:prstGeom prst="rect">
            <a:avLst/>
          </a:prstGeom>
          <a:noFill/>
          <a:ln/>
        </p:spPr>
        <p:txBody>
          <a:bodyPr wrap="square" lIns="36000" tIns="36000" rIns="36000" bIns="36000" rtlCol="0" anchor="ctr"/>
          <a:lstStyle/>
          <a:p>
            <a:pPr marL="0" indent="0">
              <a:buNone/>
              <a:defRPr/>
            </a:pPr>
            <a:r>
              <a:rPr lang="en-US" sz="1200">
                <a:solidFill>
                  <a:srgbClr val="94A3B8"/>
                </a:solidFill>
                <a:latin typeface="Calibri"/>
                <a:ea typeface="Calibri"/>
                <a:cs typeface="Calibri"/>
              </a:rPr>
              <a:t>Напряжением 0,4–500 кВ, суммарная мощность 23 222 МВА</a:t>
            </a:r>
            <a:endParaRPr lang="en-US" sz="1200"/>
          </a:p>
        </p:txBody>
      </p:sp>
      <p:sp>
        <p:nvSpPr>
          <p:cNvPr id="9" name="Shape 6"/>
          <p:cNvSpPr/>
          <p:nvPr/>
        </p:nvSpPr>
        <p:spPr bwMode="auto">
          <a:xfrm>
            <a:off x="548640" y="2011680"/>
            <a:ext cx="8046720" cy="82296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5000"/>
              </a:srgbClr>
            </a:outerShdw>
          </a:effectLst>
        </p:spPr>
      </p:sp>
      <p:sp>
        <p:nvSpPr>
          <p:cNvPr id="10" name="Shape 7"/>
          <p:cNvSpPr/>
          <p:nvPr/>
        </p:nvSpPr>
        <p:spPr bwMode="auto">
          <a:xfrm>
            <a:off x="548640" y="2011680"/>
            <a:ext cx="64008" cy="822960"/>
          </a:xfrm>
          <a:prstGeom prst="rect">
            <a:avLst/>
          </a:prstGeom>
          <a:solidFill>
            <a:srgbClr val="00B4D8"/>
          </a:solidFill>
          <a:ln/>
        </p:spPr>
      </p:sp>
      <p:sp>
        <p:nvSpPr>
          <p:cNvPr id="12" name="Text 8"/>
          <p:cNvSpPr/>
          <p:nvPr/>
        </p:nvSpPr>
        <p:spPr bwMode="auto">
          <a:xfrm>
            <a:off x="1417320" y="2103120"/>
            <a:ext cx="4114800" cy="320040"/>
          </a:xfrm>
          <a:prstGeom prst="rect">
            <a:avLst/>
          </a:prstGeom>
          <a:noFill/>
          <a:ln/>
        </p:spPr>
        <p:txBody>
          <a:bodyPr wrap="square" lIns="36000" tIns="36000" rIns="36000" bIns="36000" rtlCol="0" anchor="ctr"/>
          <a:lstStyle/>
          <a:p>
            <a:pPr marL="0" indent="0">
              <a:buNone/>
              <a:defRPr/>
            </a:pPr>
            <a:r>
              <a:rPr lang="en-US" sz="1500" b="1">
                <a:solidFill>
                  <a:srgbClr val="0D1B3E"/>
                </a:solidFill>
                <a:latin typeface="Calibri"/>
                <a:ea typeface="Calibri"/>
                <a:cs typeface="Calibri"/>
              </a:rPr>
              <a:t>65 771 км линий электропередачи</a:t>
            </a:r>
            <a:endParaRPr lang="en-US" sz="1500"/>
          </a:p>
        </p:txBody>
      </p:sp>
      <p:sp>
        <p:nvSpPr>
          <p:cNvPr id="13" name="Text 9"/>
          <p:cNvSpPr/>
          <p:nvPr/>
        </p:nvSpPr>
        <p:spPr bwMode="auto">
          <a:xfrm>
            <a:off x="1417320" y="2423160"/>
            <a:ext cx="6858000" cy="320040"/>
          </a:xfrm>
          <a:prstGeom prst="rect">
            <a:avLst/>
          </a:prstGeom>
          <a:noFill/>
          <a:ln/>
        </p:spPr>
        <p:txBody>
          <a:bodyPr wrap="square" lIns="36000" tIns="36000" rIns="36000" bIns="36000" rtlCol="0" anchor="ctr"/>
          <a:lstStyle/>
          <a:p>
            <a:pPr marL="0" indent="0">
              <a:buNone/>
              <a:defRPr/>
            </a:pPr>
            <a:r>
              <a:rPr lang="en-US" sz="1200">
                <a:solidFill>
                  <a:srgbClr val="94A3B8"/>
                </a:solidFill>
                <a:latin typeface="Calibri"/>
                <a:ea typeface="Calibri"/>
                <a:cs typeface="Calibri"/>
              </a:rPr>
              <a:t>Распределительные и магистральные сети по всей стране</a:t>
            </a:r>
            <a:endParaRPr lang="en-US" sz="1200"/>
          </a:p>
        </p:txBody>
      </p:sp>
      <p:sp>
        <p:nvSpPr>
          <p:cNvPr id="14" name="Shape 10"/>
          <p:cNvSpPr/>
          <p:nvPr/>
        </p:nvSpPr>
        <p:spPr bwMode="auto">
          <a:xfrm>
            <a:off x="548640" y="2971800"/>
            <a:ext cx="8046720" cy="82296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5000"/>
              </a:srgbClr>
            </a:outerShdw>
          </a:effectLst>
        </p:spPr>
      </p:sp>
      <p:sp>
        <p:nvSpPr>
          <p:cNvPr id="15" name="Shape 11"/>
          <p:cNvSpPr/>
          <p:nvPr/>
        </p:nvSpPr>
        <p:spPr bwMode="auto">
          <a:xfrm>
            <a:off x="548640" y="2971800"/>
            <a:ext cx="64008" cy="822960"/>
          </a:xfrm>
          <a:prstGeom prst="rect">
            <a:avLst/>
          </a:prstGeom>
          <a:solidFill>
            <a:srgbClr val="00B4D8"/>
          </a:solidFill>
          <a:ln/>
        </p:spPr>
      </p:sp>
      <p:pic>
        <p:nvPicPr>
          <p:cNvPr id="16" name="Image 2" descr="preencoded.png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822960" y="3154680"/>
            <a:ext cx="411480" cy="411480"/>
          </a:xfrm>
          <a:prstGeom prst="rect">
            <a:avLst/>
          </a:prstGeom>
        </p:spPr>
      </p:pic>
      <p:sp>
        <p:nvSpPr>
          <p:cNvPr id="17" name="Text 12"/>
          <p:cNvSpPr/>
          <p:nvPr/>
        </p:nvSpPr>
        <p:spPr bwMode="auto">
          <a:xfrm>
            <a:off x="1417320" y="3063240"/>
            <a:ext cx="4114800" cy="320040"/>
          </a:xfrm>
          <a:prstGeom prst="rect">
            <a:avLst/>
          </a:prstGeom>
          <a:noFill/>
          <a:ln/>
        </p:spPr>
        <p:txBody>
          <a:bodyPr wrap="square" lIns="36000" tIns="36000" rIns="36000" bIns="36000" rtlCol="0" anchor="ctr"/>
          <a:lstStyle/>
          <a:p>
            <a:pPr marL="0" indent="0">
              <a:buNone/>
              <a:defRPr/>
            </a:pPr>
            <a:r>
              <a:rPr lang="en-US" sz="1500" b="1">
                <a:solidFill>
                  <a:srgbClr val="0D1B3E"/>
                </a:solidFill>
                <a:latin typeface="Calibri"/>
                <a:ea typeface="Calibri"/>
                <a:cs typeface="Calibri"/>
              </a:rPr>
              <a:t>До 51% оборудования изношено</a:t>
            </a:r>
            <a:endParaRPr lang="en-US" sz="1500"/>
          </a:p>
        </p:txBody>
      </p:sp>
      <p:sp>
        <p:nvSpPr>
          <p:cNvPr id="18" name="Text 13"/>
          <p:cNvSpPr/>
          <p:nvPr/>
        </p:nvSpPr>
        <p:spPr bwMode="auto">
          <a:xfrm>
            <a:off x="1417320" y="3383280"/>
            <a:ext cx="6858000" cy="320040"/>
          </a:xfrm>
          <a:prstGeom prst="rect">
            <a:avLst/>
          </a:prstGeom>
          <a:noFill/>
          <a:ln/>
        </p:spPr>
        <p:txBody>
          <a:bodyPr wrap="square" lIns="36000" tIns="36000" rIns="36000" bIns="36000" rtlCol="0" anchor="ctr"/>
          <a:lstStyle/>
          <a:p>
            <a:pPr marL="0" indent="0">
              <a:buNone/>
              <a:defRPr/>
            </a:pPr>
            <a:r>
              <a:rPr lang="en-US" sz="1200">
                <a:solidFill>
                  <a:srgbClr val="94A3B8"/>
                </a:solidFill>
                <a:latin typeface="Calibri"/>
                <a:ea typeface="Calibri"/>
                <a:cs typeface="Calibri"/>
              </a:rPr>
              <a:t>Критическое старение инфраструктуры, требующее немедленных инвестиций</a:t>
            </a:r>
            <a:endParaRPr lang="en-US" sz="1200"/>
          </a:p>
        </p:txBody>
      </p:sp>
      <p:sp>
        <p:nvSpPr>
          <p:cNvPr id="19" name="Shape 14"/>
          <p:cNvSpPr/>
          <p:nvPr/>
        </p:nvSpPr>
        <p:spPr bwMode="auto">
          <a:xfrm>
            <a:off x="548640" y="3931920"/>
            <a:ext cx="8046720" cy="82296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5000"/>
              </a:srgbClr>
            </a:outerShdw>
          </a:effectLst>
        </p:spPr>
      </p:sp>
      <p:sp>
        <p:nvSpPr>
          <p:cNvPr id="20" name="Shape 15"/>
          <p:cNvSpPr/>
          <p:nvPr/>
        </p:nvSpPr>
        <p:spPr bwMode="auto">
          <a:xfrm>
            <a:off x="548640" y="3931920"/>
            <a:ext cx="64008" cy="822960"/>
          </a:xfrm>
          <a:prstGeom prst="rect">
            <a:avLst/>
          </a:prstGeom>
          <a:solidFill>
            <a:srgbClr val="00B4D8"/>
          </a:solidFill>
          <a:ln/>
        </p:spPr>
      </p:sp>
      <p:pic>
        <p:nvPicPr>
          <p:cNvPr id="21" name="Image 3" descr="preencoded.png"/>
          <p:cNvPicPr>
            <a:picLocks noChangeAspect="1"/>
          </p:cNvPicPr>
          <p:nvPr/>
        </p:nvPicPr>
        <p:blipFill>
          <a:blip r:embed="rId3"/>
          <a:stretch/>
        </p:blipFill>
        <p:spPr bwMode="auto">
          <a:xfrm>
            <a:off x="822960" y="4114800"/>
            <a:ext cx="411480" cy="411480"/>
          </a:xfrm>
          <a:prstGeom prst="rect">
            <a:avLst/>
          </a:prstGeom>
        </p:spPr>
      </p:pic>
      <p:sp>
        <p:nvSpPr>
          <p:cNvPr id="22" name="Text 16"/>
          <p:cNvSpPr/>
          <p:nvPr/>
        </p:nvSpPr>
        <p:spPr bwMode="auto">
          <a:xfrm>
            <a:off x="1417320" y="4023360"/>
            <a:ext cx="4114800" cy="320040"/>
          </a:xfrm>
          <a:prstGeom prst="rect">
            <a:avLst/>
          </a:prstGeom>
          <a:noFill/>
          <a:ln/>
        </p:spPr>
        <p:txBody>
          <a:bodyPr wrap="square" lIns="36000" tIns="36000" rIns="36000" bIns="36000" rtlCol="0" anchor="ctr"/>
          <a:lstStyle/>
          <a:p>
            <a:pPr marL="0" indent="0">
              <a:buNone/>
              <a:defRPr/>
            </a:pPr>
            <a:r>
              <a:rPr lang="en-US" sz="1500" b="1">
                <a:solidFill>
                  <a:srgbClr val="0D1B3E"/>
                </a:solidFill>
                <a:latin typeface="Calibri"/>
                <a:ea typeface="Calibri"/>
                <a:cs typeface="Calibri"/>
              </a:rPr>
              <a:t>354,6 млрд сом — общая потребность</a:t>
            </a:r>
            <a:endParaRPr lang="en-US" sz="1500"/>
          </a:p>
        </p:txBody>
      </p:sp>
      <p:sp>
        <p:nvSpPr>
          <p:cNvPr id="23" name="Text 17"/>
          <p:cNvSpPr/>
          <p:nvPr/>
        </p:nvSpPr>
        <p:spPr bwMode="auto">
          <a:xfrm>
            <a:off x="1417320" y="4343400"/>
            <a:ext cx="6858000" cy="320040"/>
          </a:xfrm>
          <a:prstGeom prst="rect">
            <a:avLst/>
          </a:prstGeom>
          <a:noFill/>
          <a:ln/>
        </p:spPr>
        <p:txBody>
          <a:bodyPr wrap="square" lIns="36000" tIns="36000" rIns="36000" bIns="36000" rtlCol="0" anchor="ctr"/>
          <a:lstStyle/>
          <a:p>
            <a:pPr marL="0" indent="0">
              <a:buNone/>
              <a:defRPr/>
            </a:pPr>
            <a:r>
              <a:rPr lang="en-US" sz="1200">
                <a:solidFill>
                  <a:srgbClr val="94A3B8"/>
                </a:solidFill>
                <a:latin typeface="Calibri"/>
                <a:ea typeface="Calibri"/>
                <a:cs typeface="Calibri"/>
              </a:rPr>
              <a:t>Приблизительно $4,1 млрд для полной модернизации</a:t>
            </a:r>
            <a:endParaRPr lang="en-US" sz="1200"/>
          </a:p>
        </p:txBody>
      </p:sp>
      <p:pic>
        <p:nvPicPr>
          <p:cNvPr id="25" name="Рисунок 24"/>
          <p:cNvPicPr>
            <a:picLocks noChangeAspect="1"/>
          </p:cNvPicPr>
          <p:nvPr/>
        </p:nvPicPr>
        <p:blipFill>
          <a:blip r:embed="rId4"/>
          <a:stretch/>
        </p:blipFill>
        <p:spPr bwMode="auto">
          <a:xfrm>
            <a:off x="741706" y="1124793"/>
            <a:ext cx="492732" cy="664934"/>
          </a:xfrm>
          <a:prstGeom prst="rect">
            <a:avLst/>
          </a:prstGeom>
        </p:spPr>
      </p:pic>
      <p:pic>
        <p:nvPicPr>
          <p:cNvPr id="27" name="Рисунок 26"/>
          <p:cNvPicPr>
            <a:picLocks noChangeAspect="1"/>
          </p:cNvPicPr>
          <p:nvPr/>
        </p:nvPicPr>
        <p:blipFill>
          <a:blip r:embed="rId5"/>
          <a:stretch/>
        </p:blipFill>
        <p:spPr bwMode="auto">
          <a:xfrm>
            <a:off x="640871" y="2067452"/>
            <a:ext cx="775657" cy="71559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 name="Slide 3"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 bwMode="auto">
          <a:xfrm>
            <a:off x="0" y="0"/>
            <a:ext cx="9144000" cy="54864"/>
          </a:xfrm>
          <a:prstGeom prst="rect">
            <a:avLst/>
          </a:prstGeom>
          <a:solidFill>
            <a:srgbClr val="00B4D8"/>
          </a:solidFill>
          <a:ln/>
        </p:spPr>
      </p:sp>
      <p:sp>
        <p:nvSpPr>
          <p:cNvPr id="3" name="Text 1"/>
          <p:cNvSpPr/>
          <p:nvPr/>
        </p:nvSpPr>
        <p:spPr bwMode="auto">
          <a:xfrm>
            <a:off x="548640" y="274320"/>
            <a:ext cx="8046720" cy="548640"/>
          </a:xfrm>
          <a:prstGeom prst="rect">
            <a:avLst/>
          </a:prstGeom>
          <a:noFill/>
          <a:ln/>
        </p:spPr>
        <p:txBody>
          <a:bodyPr wrap="square" lIns="36000" tIns="36000" rIns="36000" bIns="36000" rtlCol="0" anchor="ctr"/>
          <a:lstStyle/>
          <a:p>
            <a:pPr marL="0" indent="0">
              <a:buNone/>
              <a:defRPr/>
            </a:pPr>
            <a:r>
              <a:rPr lang="en-US" sz="2400" b="1">
                <a:solidFill>
                  <a:srgbClr val="0D1B3E"/>
                </a:solidFill>
                <a:latin typeface="Georgia"/>
                <a:ea typeface="Georgia"/>
                <a:cs typeface="Georgia"/>
              </a:rPr>
              <a:t>Текущее состояние</a:t>
            </a:r>
            <a:endParaRPr lang="en-US" sz="2400"/>
          </a:p>
        </p:txBody>
      </p:sp>
      <p:sp>
        <p:nvSpPr>
          <p:cNvPr id="4" name="Text 2"/>
          <p:cNvSpPr/>
          <p:nvPr/>
        </p:nvSpPr>
        <p:spPr bwMode="auto">
          <a:xfrm>
            <a:off x="548640" y="960120"/>
            <a:ext cx="3931920" cy="320040"/>
          </a:xfrm>
          <a:prstGeom prst="rect">
            <a:avLst/>
          </a:prstGeom>
          <a:noFill/>
          <a:ln/>
        </p:spPr>
        <p:txBody>
          <a:bodyPr wrap="square" lIns="36000" tIns="36000" rIns="36000" bIns="36000" rtlCol="0" anchor="ctr"/>
          <a:lstStyle/>
          <a:p>
            <a:pPr marL="0" indent="0">
              <a:buNone/>
              <a:defRPr/>
            </a:pPr>
            <a:r>
              <a:rPr lang="en-US" sz="1400" b="1">
                <a:solidFill>
                  <a:srgbClr val="1E5AA8"/>
                </a:solidFill>
                <a:latin typeface="Calibri"/>
                <a:ea typeface="Calibri"/>
                <a:cs typeface="Calibri"/>
              </a:rPr>
              <a:t>Подстанции по классу напряжения</a:t>
            </a:r>
            <a:endParaRPr lang="en-US" sz="1400"/>
          </a:p>
        </p:txBody>
      </p:sp>
      <p:graphicFrame>
        <p:nvGraphicFramePr>
          <p:cNvPr id="5" name="Table 0"/>
          <p:cNvGraphicFramePr>
            <a:graphicFrameLocks noGrp="1"/>
          </p:cNvGraphicFramePr>
          <p:nvPr/>
        </p:nvGraphicFramePr>
        <p:xfrm>
          <a:off x="548640" y="1325880"/>
          <a:ext cx="3931920" cy="2011680"/>
        </p:xfrm>
        <a:graphic>
          <a:graphicData uri="http://schemas.openxmlformats.org/drawingml/2006/table">
            <a:tbl>
              <a:tblPr/>
              <a:tblGrid>
                <a:gridCol w="1463040"/>
                <a:gridCol w="1097280"/>
                <a:gridCol w="1371600"/>
              </a:tblGrid>
              <a:tr h="320040">
                <a:tc>
                  <a:txBody>
                    <a:bodyPr/>
                    <a:lstStyle/>
                    <a:p>
                      <a:pPr marL="0" indent="0" algn="ctr">
                        <a:buNone/>
                        <a:defRPr/>
                      </a:pPr>
                      <a:r>
                        <a:rPr lang="en-US" sz="1000" b="1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</a:rPr>
                        <a:t>Класс напряжения</a:t>
                      </a:r>
                      <a:endParaRPr lang="en-US" sz="10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>
                    <a:lnL w="6350" algn="ctr">
                      <a:solidFill>
                        <a:srgbClr val="E2E8F0"/>
                      </a:solidFill>
                    </a:lnL>
                    <a:lnR w="6350" algn="ctr">
                      <a:solidFill>
                        <a:srgbClr val="E2E8F0"/>
                      </a:solidFill>
                    </a:lnR>
                    <a:lnT w="6350" algn="ctr">
                      <a:solidFill>
                        <a:srgbClr val="E2E8F0"/>
                      </a:solidFill>
                    </a:lnT>
                    <a:lnB w="6350" algn="ctr">
                      <a:solidFill>
                        <a:srgbClr val="E2E8F0"/>
                      </a:solidFill>
                    </a:lnB>
                    <a:solidFill>
                      <a:srgbClr val="0D1B3E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  <a:defRPr/>
                      </a:pPr>
                      <a:r>
                        <a:rPr lang="en-US" sz="1000" b="1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</a:rPr>
                        <a:t>Кол-во</a:t>
                      </a:r>
                      <a:endParaRPr lang="en-US" sz="10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>
                    <a:lnL w="6350" algn="ctr">
                      <a:solidFill>
                        <a:srgbClr val="E2E8F0"/>
                      </a:solidFill>
                    </a:lnL>
                    <a:lnR w="6350" algn="ctr">
                      <a:solidFill>
                        <a:srgbClr val="E2E8F0"/>
                      </a:solidFill>
                    </a:lnR>
                    <a:lnT w="6350" algn="ctr">
                      <a:solidFill>
                        <a:srgbClr val="E2E8F0"/>
                      </a:solidFill>
                    </a:lnT>
                    <a:lnB w="6350" algn="ctr">
                      <a:solidFill>
                        <a:srgbClr val="E2E8F0"/>
                      </a:solidFill>
                    </a:lnB>
                    <a:solidFill>
                      <a:srgbClr val="0D1B3E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  <a:defRPr/>
                      </a:pPr>
                      <a:r>
                        <a:rPr lang="en-US" sz="1000" b="1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</a:rPr>
                        <a:t>Мощность, МВА</a:t>
                      </a:r>
                      <a:endParaRPr lang="en-US" sz="10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>
                    <a:lnL w="6350" algn="ctr">
                      <a:solidFill>
                        <a:srgbClr val="E2E8F0"/>
                      </a:solidFill>
                    </a:lnL>
                    <a:lnR w="6350" algn="ctr">
                      <a:solidFill>
                        <a:srgbClr val="E2E8F0"/>
                      </a:solidFill>
                    </a:lnR>
                    <a:lnT w="6350" algn="ctr">
                      <a:solidFill>
                        <a:srgbClr val="E2E8F0"/>
                      </a:solidFill>
                    </a:lnT>
                    <a:lnB w="6350" algn="ctr">
                      <a:solidFill>
                        <a:srgbClr val="E2E8F0"/>
                      </a:solidFill>
                    </a:lnB>
                    <a:solidFill>
                      <a:srgbClr val="0D1B3E"/>
                    </a:solidFill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marL="0" indent="0">
                        <a:buNone/>
                        <a:defRPr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ПС 500 кВ</a:t>
                      </a:r>
                      <a:endParaRPr lang="en-US" sz="10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>
                    <a:lnL w="6350" algn="ctr">
                      <a:solidFill>
                        <a:srgbClr val="E2E8F0"/>
                      </a:solidFill>
                    </a:lnL>
                    <a:lnR w="6350" algn="ctr">
                      <a:solidFill>
                        <a:srgbClr val="E2E8F0"/>
                      </a:solidFill>
                    </a:lnR>
                    <a:lnT w="6350" algn="ctr">
                      <a:solidFill>
                        <a:srgbClr val="E2E8F0"/>
                      </a:solidFill>
                    </a:lnT>
                    <a:lnB w="6350" algn="ctr">
                      <a:solidFill>
                        <a:srgbClr val="E2E8F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  <a:defRPr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4</a:t>
                      </a:r>
                      <a:endParaRPr lang="en-US" sz="10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>
                    <a:lnL w="6350" algn="ctr">
                      <a:solidFill>
                        <a:srgbClr val="E2E8F0"/>
                      </a:solidFill>
                    </a:lnL>
                    <a:lnR w="6350" algn="ctr">
                      <a:solidFill>
                        <a:srgbClr val="E2E8F0"/>
                      </a:solidFill>
                    </a:lnR>
                    <a:lnT w="6350" algn="ctr">
                      <a:solidFill>
                        <a:srgbClr val="E2E8F0"/>
                      </a:solidFill>
                    </a:lnT>
                    <a:lnB w="6350" algn="ctr">
                      <a:solidFill>
                        <a:srgbClr val="E2E8F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  <a:defRPr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4 772</a:t>
                      </a:r>
                      <a:endParaRPr lang="en-US" sz="10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>
                    <a:lnL w="6350" algn="ctr">
                      <a:solidFill>
                        <a:srgbClr val="E2E8F0"/>
                      </a:solidFill>
                    </a:lnL>
                    <a:lnR w="6350" algn="ctr">
                      <a:solidFill>
                        <a:srgbClr val="E2E8F0"/>
                      </a:solidFill>
                    </a:lnR>
                    <a:lnT w="6350" algn="ctr">
                      <a:solidFill>
                        <a:srgbClr val="E2E8F0"/>
                      </a:solidFill>
                    </a:lnT>
                    <a:lnB w="6350" algn="ctr">
                      <a:solidFill>
                        <a:srgbClr val="E2E8F0"/>
                      </a:solidFill>
                    </a:lnB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marL="0" indent="0">
                        <a:buNone/>
                        <a:defRPr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ПС 220 кВ</a:t>
                      </a:r>
                      <a:endParaRPr lang="en-US" sz="10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>
                    <a:lnL w="6350" algn="ctr">
                      <a:solidFill>
                        <a:srgbClr val="E2E8F0"/>
                      </a:solidFill>
                    </a:lnL>
                    <a:lnR w="6350" algn="ctr">
                      <a:solidFill>
                        <a:srgbClr val="E2E8F0"/>
                      </a:solidFill>
                    </a:lnR>
                    <a:lnT w="6350" algn="ctr">
                      <a:solidFill>
                        <a:srgbClr val="E2E8F0"/>
                      </a:solidFill>
                    </a:lnT>
                    <a:lnB w="6350" algn="ctr">
                      <a:solidFill>
                        <a:srgbClr val="E2E8F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  <a:defRPr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14</a:t>
                      </a:r>
                      <a:endParaRPr lang="en-US" sz="10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>
                    <a:lnL w="6350" algn="ctr">
                      <a:solidFill>
                        <a:srgbClr val="E2E8F0"/>
                      </a:solidFill>
                    </a:lnL>
                    <a:lnR w="6350" algn="ctr">
                      <a:solidFill>
                        <a:srgbClr val="E2E8F0"/>
                      </a:solidFill>
                    </a:lnR>
                    <a:lnT w="6350" algn="ctr">
                      <a:solidFill>
                        <a:srgbClr val="E2E8F0"/>
                      </a:solidFill>
                    </a:lnT>
                    <a:lnB w="6350" algn="ctr">
                      <a:solidFill>
                        <a:srgbClr val="E2E8F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  <a:defRPr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3 740</a:t>
                      </a:r>
                      <a:endParaRPr lang="en-US" sz="10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>
                    <a:lnL w="6350" algn="ctr">
                      <a:solidFill>
                        <a:srgbClr val="E2E8F0"/>
                      </a:solidFill>
                    </a:lnL>
                    <a:lnR w="6350" algn="ctr">
                      <a:solidFill>
                        <a:srgbClr val="E2E8F0"/>
                      </a:solidFill>
                    </a:lnR>
                    <a:lnT w="6350" algn="ctr">
                      <a:solidFill>
                        <a:srgbClr val="E2E8F0"/>
                      </a:solidFill>
                    </a:lnT>
                    <a:lnB w="6350" algn="ctr">
                      <a:solidFill>
                        <a:srgbClr val="E2E8F0"/>
                      </a:solidFill>
                    </a:lnB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marL="0" indent="0">
                        <a:buNone/>
                        <a:defRPr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ПС 110 кВ</a:t>
                      </a:r>
                      <a:endParaRPr lang="en-US" sz="10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>
                    <a:lnL w="6350" algn="ctr">
                      <a:solidFill>
                        <a:srgbClr val="E2E8F0"/>
                      </a:solidFill>
                    </a:lnL>
                    <a:lnR w="6350" algn="ctr">
                      <a:solidFill>
                        <a:srgbClr val="E2E8F0"/>
                      </a:solidFill>
                    </a:lnR>
                    <a:lnT w="6350" algn="ctr">
                      <a:solidFill>
                        <a:srgbClr val="E2E8F0"/>
                      </a:solidFill>
                    </a:lnT>
                    <a:lnB w="6350" algn="ctr">
                      <a:solidFill>
                        <a:srgbClr val="E2E8F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  <a:defRPr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195</a:t>
                      </a:r>
                      <a:endParaRPr lang="en-US" sz="10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>
                    <a:lnL w="6350" algn="ctr">
                      <a:solidFill>
                        <a:srgbClr val="E2E8F0"/>
                      </a:solidFill>
                    </a:lnL>
                    <a:lnR w="6350" algn="ctr">
                      <a:solidFill>
                        <a:srgbClr val="E2E8F0"/>
                      </a:solidFill>
                    </a:lnR>
                    <a:lnT w="6350" algn="ctr">
                      <a:solidFill>
                        <a:srgbClr val="E2E8F0"/>
                      </a:solidFill>
                    </a:lnT>
                    <a:lnB w="6350" algn="ctr">
                      <a:solidFill>
                        <a:srgbClr val="E2E8F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  <a:defRPr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5 603</a:t>
                      </a:r>
                      <a:endParaRPr lang="en-US" sz="10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>
                    <a:lnL w="6350" algn="ctr">
                      <a:solidFill>
                        <a:srgbClr val="E2E8F0"/>
                      </a:solidFill>
                    </a:lnL>
                    <a:lnR w="6350" algn="ctr">
                      <a:solidFill>
                        <a:srgbClr val="E2E8F0"/>
                      </a:solidFill>
                    </a:lnR>
                    <a:lnT w="6350" algn="ctr">
                      <a:solidFill>
                        <a:srgbClr val="E2E8F0"/>
                      </a:solidFill>
                    </a:lnT>
                    <a:lnB w="6350" algn="ctr">
                      <a:solidFill>
                        <a:srgbClr val="E2E8F0"/>
                      </a:solidFill>
                    </a:lnB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marL="0" indent="0">
                        <a:buNone/>
                        <a:defRPr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ПС 35 кВ</a:t>
                      </a:r>
                      <a:endParaRPr lang="en-US" sz="10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>
                    <a:lnL w="6350" algn="ctr">
                      <a:solidFill>
                        <a:srgbClr val="E2E8F0"/>
                      </a:solidFill>
                    </a:lnL>
                    <a:lnR w="6350" algn="ctr">
                      <a:solidFill>
                        <a:srgbClr val="E2E8F0"/>
                      </a:solidFill>
                    </a:lnR>
                    <a:lnT w="6350" algn="ctr">
                      <a:solidFill>
                        <a:srgbClr val="E2E8F0"/>
                      </a:solidFill>
                    </a:lnT>
                    <a:lnB w="6350" algn="ctr">
                      <a:solidFill>
                        <a:srgbClr val="E2E8F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  <a:defRPr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340</a:t>
                      </a:r>
                      <a:endParaRPr lang="en-US" sz="10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>
                    <a:lnL w="6350" algn="ctr">
                      <a:solidFill>
                        <a:srgbClr val="E2E8F0"/>
                      </a:solidFill>
                    </a:lnL>
                    <a:lnR w="6350" algn="ctr">
                      <a:solidFill>
                        <a:srgbClr val="E2E8F0"/>
                      </a:solidFill>
                    </a:lnR>
                    <a:lnT w="6350" algn="ctr">
                      <a:solidFill>
                        <a:srgbClr val="E2E8F0"/>
                      </a:solidFill>
                    </a:lnT>
                    <a:lnB w="6350" algn="ctr">
                      <a:solidFill>
                        <a:srgbClr val="E2E8F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  <a:defRPr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2 594</a:t>
                      </a:r>
                      <a:endParaRPr lang="en-US" sz="10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>
                    <a:lnL w="6350" algn="ctr">
                      <a:solidFill>
                        <a:srgbClr val="E2E8F0"/>
                      </a:solidFill>
                    </a:lnL>
                    <a:lnR w="6350" algn="ctr">
                      <a:solidFill>
                        <a:srgbClr val="E2E8F0"/>
                      </a:solidFill>
                    </a:lnR>
                    <a:lnT w="6350" algn="ctr">
                      <a:solidFill>
                        <a:srgbClr val="E2E8F0"/>
                      </a:solidFill>
                    </a:lnT>
                    <a:lnB w="6350" algn="ctr">
                      <a:solidFill>
                        <a:srgbClr val="E2E8F0"/>
                      </a:solidFill>
                    </a:lnB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marL="0" indent="0">
                        <a:buNone/>
                        <a:defRPr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ТП 6-10/0,4 кВ</a:t>
                      </a:r>
                      <a:endParaRPr lang="en-US" sz="10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>
                    <a:lnL w="6350" algn="ctr">
                      <a:solidFill>
                        <a:srgbClr val="E2E8F0"/>
                      </a:solidFill>
                    </a:lnL>
                    <a:lnR w="6350" algn="ctr">
                      <a:solidFill>
                        <a:srgbClr val="E2E8F0"/>
                      </a:solidFill>
                    </a:lnR>
                    <a:lnT w="6350" algn="ctr">
                      <a:solidFill>
                        <a:srgbClr val="E2E8F0"/>
                      </a:solidFill>
                    </a:lnT>
                    <a:lnB w="6350" algn="ctr">
                      <a:solidFill>
                        <a:srgbClr val="E2E8F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  <a:defRPr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26 309</a:t>
                      </a:r>
                      <a:endParaRPr lang="en-US" sz="10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>
                    <a:lnL w="6350" algn="ctr">
                      <a:solidFill>
                        <a:srgbClr val="E2E8F0"/>
                      </a:solidFill>
                    </a:lnL>
                    <a:lnR w="6350" algn="ctr">
                      <a:solidFill>
                        <a:srgbClr val="E2E8F0"/>
                      </a:solidFill>
                    </a:lnR>
                    <a:lnT w="6350" algn="ctr">
                      <a:solidFill>
                        <a:srgbClr val="E2E8F0"/>
                      </a:solidFill>
                    </a:lnT>
                    <a:lnB w="6350" algn="ctr">
                      <a:solidFill>
                        <a:srgbClr val="E2E8F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  <a:defRPr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6 513</a:t>
                      </a:r>
                      <a:endParaRPr lang="en-US" sz="10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>
                    <a:lnL w="6350" algn="ctr">
                      <a:solidFill>
                        <a:srgbClr val="E2E8F0"/>
                      </a:solidFill>
                    </a:lnL>
                    <a:lnR w="6350" algn="ctr">
                      <a:solidFill>
                        <a:srgbClr val="E2E8F0"/>
                      </a:solidFill>
                    </a:lnR>
                    <a:lnT w="6350" algn="ctr">
                      <a:solidFill>
                        <a:srgbClr val="E2E8F0"/>
                      </a:solidFill>
                    </a:lnT>
                    <a:lnB w="6350" algn="ctr">
                      <a:solidFill>
                        <a:srgbClr val="E2E8F0"/>
                      </a:solidFill>
                    </a:lnB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marL="0" indent="0">
                        <a:buNone/>
                        <a:defRPr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ИТОГО</a:t>
                      </a:r>
                      <a:endParaRPr lang="en-US" sz="10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>
                    <a:lnL w="6350" algn="ctr">
                      <a:solidFill>
                        <a:srgbClr val="E2E8F0"/>
                      </a:solidFill>
                    </a:lnL>
                    <a:lnR w="6350" algn="ctr">
                      <a:solidFill>
                        <a:srgbClr val="E2E8F0"/>
                      </a:solidFill>
                    </a:lnR>
                    <a:lnT w="6350" algn="ctr">
                      <a:solidFill>
                        <a:srgbClr val="E2E8F0"/>
                      </a:solidFill>
                    </a:lnT>
                    <a:lnB w="6350" algn="ctr">
                      <a:solidFill>
                        <a:srgbClr val="E2E8F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  <a:defRPr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26 862</a:t>
                      </a:r>
                      <a:endParaRPr lang="en-US" sz="10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>
                    <a:lnL w="6350" algn="ctr">
                      <a:solidFill>
                        <a:srgbClr val="E2E8F0"/>
                      </a:solidFill>
                    </a:lnL>
                    <a:lnR w="6350" algn="ctr">
                      <a:solidFill>
                        <a:srgbClr val="E2E8F0"/>
                      </a:solidFill>
                    </a:lnR>
                    <a:lnT w="6350" algn="ctr">
                      <a:solidFill>
                        <a:srgbClr val="E2E8F0"/>
                      </a:solidFill>
                    </a:lnT>
                    <a:lnB w="6350" algn="ctr">
                      <a:solidFill>
                        <a:srgbClr val="E2E8F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  <a:defRPr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23 222</a:t>
                      </a:r>
                      <a:endParaRPr lang="en-US" sz="10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>
                    <a:lnL w="6350" algn="ctr">
                      <a:solidFill>
                        <a:srgbClr val="E2E8F0"/>
                      </a:solidFill>
                    </a:lnL>
                    <a:lnR w="6350" algn="ctr">
                      <a:solidFill>
                        <a:srgbClr val="E2E8F0"/>
                      </a:solidFill>
                    </a:lnR>
                    <a:lnT w="6350" algn="ctr">
                      <a:solidFill>
                        <a:srgbClr val="E2E8F0"/>
                      </a:solidFill>
                    </a:lnT>
                    <a:lnB w="6350" algn="ctr">
                      <a:solidFill>
                        <a:srgbClr val="E2E8F0"/>
                      </a:solidFill>
                    </a:lnB>
                  </a:tcPr>
                </a:tc>
              </a:tr>
            </a:tbl>
          </a:graphicData>
        </a:graphic>
      </p:graphicFrame>
      <p:sp>
        <p:nvSpPr>
          <p:cNvPr id="6" name="Text 3"/>
          <p:cNvSpPr/>
          <p:nvPr/>
        </p:nvSpPr>
        <p:spPr bwMode="auto">
          <a:xfrm>
            <a:off x="4754880" y="960120"/>
            <a:ext cx="3931920" cy="320040"/>
          </a:xfrm>
          <a:prstGeom prst="rect">
            <a:avLst/>
          </a:prstGeom>
          <a:noFill/>
          <a:ln/>
        </p:spPr>
        <p:txBody>
          <a:bodyPr wrap="square" lIns="36000" tIns="36000" rIns="36000" bIns="36000" rtlCol="0" anchor="ctr"/>
          <a:lstStyle/>
          <a:p>
            <a:pPr marL="0" indent="0">
              <a:buNone/>
              <a:defRPr/>
            </a:pPr>
            <a:r>
              <a:rPr lang="en-US" sz="1400" b="1">
                <a:solidFill>
                  <a:srgbClr val="1E5AA8"/>
                </a:solidFill>
                <a:latin typeface="Calibri"/>
                <a:ea typeface="Calibri"/>
                <a:cs typeface="Calibri"/>
              </a:rPr>
              <a:t>Линии электропередачи</a:t>
            </a:r>
            <a:endParaRPr lang="en-US" sz="1400"/>
          </a:p>
        </p:txBody>
      </p:sp>
      <p:graphicFrame>
        <p:nvGraphicFramePr>
          <p:cNvPr id="7" name="Table 1"/>
          <p:cNvGraphicFramePr>
            <a:graphicFrameLocks noGrp="1"/>
          </p:cNvGraphicFramePr>
          <p:nvPr/>
        </p:nvGraphicFramePr>
        <p:xfrm>
          <a:off x="4754880" y="1325880"/>
          <a:ext cx="3931920" cy="2432304"/>
        </p:xfrm>
        <a:graphic>
          <a:graphicData uri="http://schemas.openxmlformats.org/drawingml/2006/table">
            <a:tbl>
              <a:tblPr/>
              <a:tblGrid>
                <a:gridCol w="2103120"/>
                <a:gridCol w="1828800"/>
              </a:tblGrid>
              <a:tr h="320040">
                <a:tc>
                  <a:txBody>
                    <a:bodyPr/>
                    <a:lstStyle/>
                    <a:p>
                      <a:pPr marL="0" indent="0" algn="ctr">
                        <a:buNone/>
                        <a:defRPr/>
                      </a:pPr>
                      <a:r>
                        <a:rPr lang="en-US" sz="1000" b="1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</a:rPr>
                        <a:t>Тип линии</a:t>
                      </a:r>
                      <a:endParaRPr lang="en-US" sz="10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>
                    <a:lnL w="6350" algn="ctr">
                      <a:solidFill>
                        <a:srgbClr val="E2E8F0"/>
                      </a:solidFill>
                    </a:lnL>
                    <a:lnR w="6350" algn="ctr">
                      <a:solidFill>
                        <a:srgbClr val="E2E8F0"/>
                      </a:solidFill>
                    </a:lnR>
                    <a:lnT w="6350" algn="ctr">
                      <a:solidFill>
                        <a:srgbClr val="E2E8F0"/>
                      </a:solidFill>
                    </a:lnT>
                    <a:lnB w="6350" algn="ctr">
                      <a:solidFill>
                        <a:srgbClr val="E2E8F0"/>
                      </a:solidFill>
                    </a:lnB>
                    <a:solidFill>
                      <a:srgbClr val="0D1B3E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  <a:defRPr/>
                      </a:pPr>
                      <a:r>
                        <a:rPr lang="en-US" sz="1000" b="1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</a:rPr>
                        <a:t>Длина, км</a:t>
                      </a:r>
                      <a:endParaRPr lang="en-US" sz="10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>
                    <a:lnL w="6350" algn="ctr">
                      <a:solidFill>
                        <a:srgbClr val="E2E8F0"/>
                      </a:solidFill>
                    </a:lnL>
                    <a:lnR w="6350" algn="ctr">
                      <a:solidFill>
                        <a:srgbClr val="E2E8F0"/>
                      </a:solidFill>
                    </a:lnR>
                    <a:lnT w="6350" algn="ctr">
                      <a:solidFill>
                        <a:srgbClr val="E2E8F0"/>
                      </a:solidFill>
                    </a:lnT>
                    <a:lnB w="6350" algn="ctr">
                      <a:solidFill>
                        <a:srgbClr val="E2E8F0"/>
                      </a:solidFill>
                    </a:lnB>
                    <a:solidFill>
                      <a:srgbClr val="0D1B3E"/>
                    </a:solidFill>
                  </a:tcPr>
                </a:tc>
              </a:tr>
              <a:tr h="256032">
                <a:tc>
                  <a:txBody>
                    <a:bodyPr/>
                    <a:lstStyle/>
                    <a:p>
                      <a:pPr marL="0" indent="0">
                        <a:buNone/>
                        <a:defRPr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ВЛ 500 кВ</a:t>
                      </a:r>
                      <a:endParaRPr lang="en-US" sz="10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>
                    <a:lnL w="6350" algn="ctr">
                      <a:solidFill>
                        <a:srgbClr val="E2E8F0"/>
                      </a:solidFill>
                    </a:lnL>
                    <a:lnR w="6350" algn="ctr">
                      <a:solidFill>
                        <a:srgbClr val="E2E8F0"/>
                      </a:solidFill>
                    </a:lnR>
                    <a:lnT w="6350" algn="ctr">
                      <a:solidFill>
                        <a:srgbClr val="E2E8F0"/>
                      </a:solidFill>
                    </a:lnT>
                    <a:lnB w="6350" algn="ctr">
                      <a:solidFill>
                        <a:srgbClr val="E2E8F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  <a:defRPr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946</a:t>
                      </a:r>
                      <a:endParaRPr lang="en-US" sz="10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>
                    <a:lnL w="6350" algn="ctr">
                      <a:solidFill>
                        <a:srgbClr val="E2E8F0"/>
                      </a:solidFill>
                    </a:lnL>
                    <a:lnR w="6350" algn="ctr">
                      <a:solidFill>
                        <a:srgbClr val="E2E8F0"/>
                      </a:solidFill>
                    </a:lnR>
                    <a:lnT w="6350" algn="ctr">
                      <a:solidFill>
                        <a:srgbClr val="E2E8F0"/>
                      </a:solidFill>
                    </a:lnT>
                    <a:lnB w="6350" algn="ctr">
                      <a:solidFill>
                        <a:srgbClr val="E2E8F0"/>
                      </a:solidFill>
                    </a:lnB>
                  </a:tcPr>
                </a:tc>
              </a:tr>
              <a:tr h="256032">
                <a:tc>
                  <a:txBody>
                    <a:bodyPr/>
                    <a:lstStyle/>
                    <a:p>
                      <a:pPr marL="0" indent="0">
                        <a:buNone/>
                        <a:defRPr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ВЛ 220 кВ</a:t>
                      </a:r>
                      <a:endParaRPr lang="en-US" sz="10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>
                    <a:lnL w="6350" algn="ctr">
                      <a:solidFill>
                        <a:srgbClr val="E2E8F0"/>
                      </a:solidFill>
                    </a:lnL>
                    <a:lnR w="6350" algn="ctr">
                      <a:solidFill>
                        <a:srgbClr val="E2E8F0"/>
                      </a:solidFill>
                    </a:lnR>
                    <a:lnT w="6350" algn="ctr">
                      <a:solidFill>
                        <a:srgbClr val="E2E8F0"/>
                      </a:solidFill>
                    </a:lnT>
                    <a:lnB w="6350" algn="ctr">
                      <a:solidFill>
                        <a:srgbClr val="E2E8F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  <a:defRPr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2 019</a:t>
                      </a:r>
                      <a:endParaRPr lang="en-US" sz="10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>
                    <a:lnL w="6350" algn="ctr">
                      <a:solidFill>
                        <a:srgbClr val="E2E8F0"/>
                      </a:solidFill>
                    </a:lnL>
                    <a:lnR w="6350" algn="ctr">
                      <a:solidFill>
                        <a:srgbClr val="E2E8F0"/>
                      </a:solidFill>
                    </a:lnR>
                    <a:lnT w="6350" algn="ctr">
                      <a:solidFill>
                        <a:srgbClr val="E2E8F0"/>
                      </a:solidFill>
                    </a:lnT>
                    <a:lnB w="6350" algn="ctr">
                      <a:solidFill>
                        <a:srgbClr val="E2E8F0"/>
                      </a:solidFill>
                    </a:lnB>
                  </a:tcPr>
                </a:tc>
              </a:tr>
              <a:tr h="256032">
                <a:tc>
                  <a:txBody>
                    <a:bodyPr/>
                    <a:lstStyle/>
                    <a:p>
                      <a:pPr marL="0" indent="0">
                        <a:buNone/>
                        <a:defRPr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ВЛ 110 кВ</a:t>
                      </a:r>
                      <a:endParaRPr lang="en-US" sz="10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>
                    <a:lnL w="6350" algn="ctr">
                      <a:solidFill>
                        <a:srgbClr val="E2E8F0"/>
                      </a:solidFill>
                    </a:lnL>
                    <a:lnR w="6350" algn="ctr">
                      <a:solidFill>
                        <a:srgbClr val="E2E8F0"/>
                      </a:solidFill>
                    </a:lnR>
                    <a:lnT w="6350" algn="ctr">
                      <a:solidFill>
                        <a:srgbClr val="E2E8F0"/>
                      </a:solidFill>
                    </a:lnT>
                    <a:lnB w="6350" algn="ctr">
                      <a:solidFill>
                        <a:srgbClr val="E2E8F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  <a:defRPr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4 728</a:t>
                      </a:r>
                      <a:endParaRPr lang="en-US" sz="10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>
                    <a:lnL w="6350" algn="ctr">
                      <a:solidFill>
                        <a:srgbClr val="E2E8F0"/>
                      </a:solidFill>
                    </a:lnL>
                    <a:lnR w="6350" algn="ctr">
                      <a:solidFill>
                        <a:srgbClr val="E2E8F0"/>
                      </a:solidFill>
                    </a:lnR>
                    <a:lnT w="6350" algn="ctr">
                      <a:solidFill>
                        <a:srgbClr val="E2E8F0"/>
                      </a:solidFill>
                    </a:lnT>
                    <a:lnB w="6350" algn="ctr">
                      <a:solidFill>
                        <a:srgbClr val="E2E8F0"/>
                      </a:solidFill>
                    </a:lnB>
                  </a:tcPr>
                </a:tc>
              </a:tr>
              <a:tr h="256032">
                <a:tc>
                  <a:txBody>
                    <a:bodyPr/>
                    <a:lstStyle/>
                    <a:p>
                      <a:pPr marL="0" indent="0">
                        <a:buNone/>
                        <a:defRPr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ВЛ 35 кВ</a:t>
                      </a:r>
                      <a:endParaRPr lang="en-US" sz="10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>
                    <a:lnL w="6350" algn="ctr">
                      <a:solidFill>
                        <a:srgbClr val="E2E8F0"/>
                      </a:solidFill>
                    </a:lnL>
                    <a:lnR w="6350" algn="ctr">
                      <a:solidFill>
                        <a:srgbClr val="E2E8F0"/>
                      </a:solidFill>
                    </a:lnR>
                    <a:lnT w="6350" algn="ctr">
                      <a:solidFill>
                        <a:srgbClr val="E2E8F0"/>
                      </a:solidFill>
                    </a:lnT>
                    <a:lnB w="6350" algn="ctr">
                      <a:solidFill>
                        <a:srgbClr val="E2E8F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  <a:defRPr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4 647</a:t>
                      </a:r>
                      <a:endParaRPr lang="en-US" sz="10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>
                    <a:lnL w="6350" algn="ctr">
                      <a:solidFill>
                        <a:srgbClr val="E2E8F0"/>
                      </a:solidFill>
                    </a:lnL>
                    <a:lnR w="6350" algn="ctr">
                      <a:solidFill>
                        <a:srgbClr val="E2E8F0"/>
                      </a:solidFill>
                    </a:lnR>
                    <a:lnT w="6350" algn="ctr">
                      <a:solidFill>
                        <a:srgbClr val="E2E8F0"/>
                      </a:solidFill>
                    </a:lnT>
                    <a:lnB w="6350" algn="ctr">
                      <a:solidFill>
                        <a:srgbClr val="E2E8F0"/>
                      </a:solidFill>
                    </a:lnB>
                  </a:tcPr>
                </a:tc>
              </a:tr>
              <a:tr h="256032">
                <a:tc>
                  <a:txBody>
                    <a:bodyPr/>
                    <a:lstStyle/>
                    <a:p>
                      <a:pPr marL="0" indent="0">
                        <a:buNone/>
                        <a:defRPr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ВЛ 6/10 кВ</a:t>
                      </a:r>
                      <a:endParaRPr lang="en-US" sz="10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>
                    <a:lnL w="6350" algn="ctr">
                      <a:solidFill>
                        <a:srgbClr val="E2E8F0"/>
                      </a:solidFill>
                    </a:lnL>
                    <a:lnR w="6350" algn="ctr">
                      <a:solidFill>
                        <a:srgbClr val="E2E8F0"/>
                      </a:solidFill>
                    </a:lnR>
                    <a:lnT w="6350" algn="ctr">
                      <a:solidFill>
                        <a:srgbClr val="E2E8F0"/>
                      </a:solidFill>
                    </a:lnT>
                    <a:lnB w="6350" algn="ctr">
                      <a:solidFill>
                        <a:srgbClr val="E2E8F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  <a:defRPr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23 585</a:t>
                      </a:r>
                      <a:endParaRPr lang="en-US" sz="10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>
                    <a:lnL w="6350" algn="ctr">
                      <a:solidFill>
                        <a:srgbClr val="E2E8F0"/>
                      </a:solidFill>
                    </a:lnL>
                    <a:lnR w="6350" algn="ctr">
                      <a:solidFill>
                        <a:srgbClr val="E2E8F0"/>
                      </a:solidFill>
                    </a:lnR>
                    <a:lnT w="6350" algn="ctr">
                      <a:solidFill>
                        <a:srgbClr val="E2E8F0"/>
                      </a:solidFill>
                    </a:lnT>
                    <a:lnB w="6350" algn="ctr">
                      <a:solidFill>
                        <a:srgbClr val="E2E8F0"/>
                      </a:solidFill>
                    </a:lnB>
                  </a:tcPr>
                </a:tc>
              </a:tr>
              <a:tr h="256032">
                <a:tc>
                  <a:txBody>
                    <a:bodyPr/>
                    <a:lstStyle/>
                    <a:p>
                      <a:pPr marL="0" indent="0">
                        <a:buNone/>
                        <a:defRPr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ВЛ 0,4 кВ</a:t>
                      </a:r>
                      <a:endParaRPr lang="en-US" sz="10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>
                    <a:lnL w="6350" algn="ctr">
                      <a:solidFill>
                        <a:srgbClr val="E2E8F0"/>
                      </a:solidFill>
                    </a:lnL>
                    <a:lnR w="6350" algn="ctr">
                      <a:solidFill>
                        <a:srgbClr val="E2E8F0"/>
                      </a:solidFill>
                    </a:lnR>
                    <a:lnT w="6350" algn="ctr">
                      <a:solidFill>
                        <a:srgbClr val="E2E8F0"/>
                      </a:solidFill>
                    </a:lnT>
                    <a:lnB w="6350" algn="ctr">
                      <a:solidFill>
                        <a:srgbClr val="E2E8F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  <a:defRPr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27 447</a:t>
                      </a:r>
                      <a:endParaRPr lang="en-US" sz="10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>
                    <a:lnL w="6350" algn="ctr">
                      <a:solidFill>
                        <a:srgbClr val="E2E8F0"/>
                      </a:solidFill>
                    </a:lnL>
                    <a:lnR w="6350" algn="ctr">
                      <a:solidFill>
                        <a:srgbClr val="E2E8F0"/>
                      </a:solidFill>
                    </a:lnR>
                    <a:lnT w="6350" algn="ctr">
                      <a:solidFill>
                        <a:srgbClr val="E2E8F0"/>
                      </a:solidFill>
                    </a:lnT>
                    <a:lnB w="6350" algn="ctr">
                      <a:solidFill>
                        <a:srgbClr val="E2E8F0"/>
                      </a:solidFill>
                    </a:lnB>
                  </a:tcPr>
                </a:tc>
              </a:tr>
              <a:tr h="256032">
                <a:tc>
                  <a:txBody>
                    <a:bodyPr/>
                    <a:lstStyle/>
                    <a:p>
                      <a:pPr marL="0" indent="0">
                        <a:buNone/>
                        <a:defRPr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Кабельные линии</a:t>
                      </a:r>
                      <a:endParaRPr lang="en-US" sz="10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>
                    <a:lnL w="6350" algn="ctr">
                      <a:solidFill>
                        <a:srgbClr val="E2E8F0"/>
                      </a:solidFill>
                    </a:lnL>
                    <a:lnR w="6350" algn="ctr">
                      <a:solidFill>
                        <a:srgbClr val="E2E8F0"/>
                      </a:solidFill>
                    </a:lnR>
                    <a:lnT w="6350" algn="ctr">
                      <a:solidFill>
                        <a:srgbClr val="E2E8F0"/>
                      </a:solidFill>
                    </a:lnT>
                    <a:lnB w="6350" algn="ctr">
                      <a:solidFill>
                        <a:srgbClr val="E2E8F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  <a:defRPr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2 398</a:t>
                      </a:r>
                      <a:endParaRPr lang="en-US" sz="10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>
                    <a:lnL w="6350" algn="ctr">
                      <a:solidFill>
                        <a:srgbClr val="E2E8F0"/>
                      </a:solidFill>
                    </a:lnL>
                    <a:lnR w="6350" algn="ctr">
                      <a:solidFill>
                        <a:srgbClr val="E2E8F0"/>
                      </a:solidFill>
                    </a:lnR>
                    <a:lnT w="6350" algn="ctr">
                      <a:solidFill>
                        <a:srgbClr val="E2E8F0"/>
                      </a:solidFill>
                    </a:lnT>
                    <a:lnB w="6350" algn="ctr">
                      <a:solidFill>
                        <a:srgbClr val="E2E8F0"/>
                      </a:solidFill>
                    </a:lnB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marL="0" indent="0">
                        <a:buNone/>
                        <a:defRPr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ИТОГО</a:t>
                      </a:r>
                      <a:endParaRPr lang="en-US" sz="10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>
                    <a:lnL w="6350" algn="ctr">
                      <a:solidFill>
                        <a:srgbClr val="E2E8F0"/>
                      </a:solidFill>
                    </a:lnL>
                    <a:lnR w="6350" algn="ctr">
                      <a:solidFill>
                        <a:srgbClr val="E2E8F0"/>
                      </a:solidFill>
                    </a:lnR>
                    <a:lnT w="6350" algn="ctr">
                      <a:solidFill>
                        <a:srgbClr val="E2E8F0"/>
                      </a:solidFill>
                    </a:lnT>
                    <a:lnB w="6350" algn="ctr">
                      <a:solidFill>
                        <a:srgbClr val="E2E8F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  <a:defRPr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65 771</a:t>
                      </a:r>
                      <a:endParaRPr lang="en-US" sz="10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>
                    <a:lnL w="6350" algn="ctr">
                      <a:solidFill>
                        <a:srgbClr val="E2E8F0"/>
                      </a:solidFill>
                    </a:lnL>
                    <a:lnR w="6350" algn="ctr">
                      <a:solidFill>
                        <a:srgbClr val="E2E8F0"/>
                      </a:solidFill>
                    </a:lnR>
                    <a:lnT w="6350" algn="ctr">
                      <a:solidFill>
                        <a:srgbClr val="E2E8F0"/>
                      </a:solidFill>
                    </a:lnT>
                    <a:lnB w="6350" algn="ctr">
                      <a:solidFill>
                        <a:srgbClr val="E2E8F0"/>
                      </a:solidFill>
                    </a:lnB>
                  </a:tcPr>
                </a:tc>
              </a:tr>
            </a:tbl>
          </a:graphicData>
        </a:graphic>
      </p:graphicFrame>
      <p:sp>
        <p:nvSpPr>
          <p:cNvPr id="8" name="Shape 4"/>
          <p:cNvSpPr/>
          <p:nvPr/>
        </p:nvSpPr>
        <p:spPr bwMode="auto">
          <a:xfrm>
            <a:off x="548640" y="4206240"/>
            <a:ext cx="8046720" cy="640080"/>
          </a:xfrm>
          <a:prstGeom prst="rect">
            <a:avLst/>
          </a:prstGeom>
          <a:solidFill>
            <a:srgbClr val="0D1B3E"/>
          </a:solidFill>
          <a:ln/>
        </p:spPr>
      </p:sp>
      <p:sp>
        <p:nvSpPr>
          <p:cNvPr id="9" name="Text 5"/>
          <p:cNvSpPr/>
          <p:nvPr/>
        </p:nvSpPr>
        <p:spPr bwMode="auto">
          <a:xfrm>
            <a:off x="731520" y="4251960"/>
            <a:ext cx="7680960" cy="548640"/>
          </a:xfrm>
          <a:prstGeom prst="rect">
            <a:avLst/>
          </a:prstGeom>
          <a:noFill/>
          <a:ln/>
        </p:spPr>
        <p:txBody>
          <a:bodyPr wrap="square" lIns="36000" tIns="36000" rIns="36000" bIns="36000" rtlCol="0" anchor="ctr"/>
          <a:lstStyle/>
          <a:p>
            <a:pPr marL="0" indent="0">
              <a:buNone/>
              <a:defRPr/>
            </a:pPr>
            <a:r>
              <a:rPr lang="en-US" sz="11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Энергосистема географически разделена на Север и Юг, соединённые линиями 500 кВ. 90% генерации — гидроэлектростанции.</a:t>
            </a:r>
            <a:endParaRPr lang="en-US" sz="110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 name="Slide 4"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 bwMode="auto">
          <a:xfrm>
            <a:off x="0" y="0"/>
            <a:ext cx="9144000" cy="54864"/>
          </a:xfrm>
          <a:prstGeom prst="rect">
            <a:avLst/>
          </a:prstGeom>
          <a:solidFill>
            <a:srgbClr val="DC2626"/>
          </a:solidFill>
          <a:ln/>
        </p:spPr>
      </p:sp>
      <p:sp>
        <p:nvSpPr>
          <p:cNvPr id="3" name="Text 1"/>
          <p:cNvSpPr/>
          <p:nvPr/>
        </p:nvSpPr>
        <p:spPr bwMode="auto">
          <a:xfrm>
            <a:off x="548640" y="274320"/>
            <a:ext cx="8046720" cy="548640"/>
          </a:xfrm>
          <a:prstGeom prst="rect">
            <a:avLst/>
          </a:prstGeom>
          <a:noFill/>
          <a:ln/>
        </p:spPr>
        <p:txBody>
          <a:bodyPr wrap="square" lIns="36000" tIns="36000" rIns="36000" bIns="36000" rtlCol="0" anchor="ctr"/>
          <a:lstStyle/>
          <a:p>
            <a:pPr marL="0" indent="0">
              <a:buNone/>
              <a:defRPr/>
            </a:pPr>
            <a:r>
              <a:rPr lang="en-US" sz="2600" b="1">
                <a:solidFill>
                  <a:srgbClr val="0D1B3E"/>
                </a:solidFill>
                <a:latin typeface="Georgia"/>
                <a:ea typeface="Georgia"/>
                <a:cs typeface="Georgia"/>
              </a:rPr>
              <a:t>Критическая проблема: износ инфраструктуры</a:t>
            </a:r>
            <a:endParaRPr lang="en-US" sz="2600"/>
          </a:p>
        </p:txBody>
      </p:sp>
      <p:sp>
        <p:nvSpPr>
          <p:cNvPr id="4" name="Text 2"/>
          <p:cNvSpPr/>
          <p:nvPr/>
        </p:nvSpPr>
        <p:spPr bwMode="auto">
          <a:xfrm>
            <a:off x="548640" y="1005840"/>
            <a:ext cx="3931920" cy="274320"/>
          </a:xfrm>
          <a:prstGeom prst="rect">
            <a:avLst/>
          </a:prstGeom>
          <a:noFill/>
          <a:ln/>
        </p:spPr>
        <p:txBody>
          <a:bodyPr wrap="square" lIns="36000" tIns="36000" rIns="36000" bIns="36000" rtlCol="0" anchor="ctr"/>
          <a:lstStyle/>
          <a:p>
            <a:pPr marL="0" indent="0">
              <a:buNone/>
              <a:defRPr/>
            </a:pPr>
            <a:r>
              <a:rPr lang="en-US" sz="1300" b="1">
                <a:solidFill>
                  <a:srgbClr val="DC2626"/>
                </a:solidFill>
                <a:latin typeface="Calibri"/>
                <a:ea typeface="Calibri"/>
                <a:cs typeface="Calibri"/>
              </a:rPr>
              <a:t>Подстанции — уровень износа</a:t>
            </a:r>
            <a:endParaRPr lang="en-US" sz="1300"/>
          </a:p>
        </p:txBody>
      </p:sp>
      <p:sp>
        <p:nvSpPr>
          <p:cNvPr id="5" name="Text 3"/>
          <p:cNvSpPr/>
          <p:nvPr/>
        </p:nvSpPr>
        <p:spPr bwMode="auto">
          <a:xfrm>
            <a:off x="548640" y="1417320"/>
            <a:ext cx="2011680" cy="228600"/>
          </a:xfrm>
          <a:prstGeom prst="rect">
            <a:avLst/>
          </a:prstGeom>
          <a:noFill/>
          <a:ln/>
        </p:spPr>
        <p:txBody>
          <a:bodyPr wrap="square" lIns="36000" tIns="36000" rIns="36000" bIns="36000" rtlCol="0" anchor="ctr"/>
          <a:lstStyle/>
          <a:p>
            <a:pPr marL="0" indent="0">
              <a:buNone/>
              <a:defRPr/>
            </a:pPr>
            <a:r>
              <a:rPr lang="en-US" sz="1000">
                <a:solidFill>
                  <a:srgbClr val="1E293B"/>
                </a:solidFill>
                <a:latin typeface="Calibri"/>
                <a:ea typeface="Calibri"/>
                <a:cs typeface="Calibri"/>
              </a:rPr>
              <a:t>ПС 35 кВ (340 шт.)</a:t>
            </a:r>
            <a:endParaRPr lang="en-US" sz="1000"/>
          </a:p>
        </p:txBody>
      </p:sp>
      <p:sp>
        <p:nvSpPr>
          <p:cNvPr id="6" name="Shape 4"/>
          <p:cNvSpPr/>
          <p:nvPr/>
        </p:nvSpPr>
        <p:spPr bwMode="auto">
          <a:xfrm>
            <a:off x="548640" y="1673352"/>
            <a:ext cx="3657600" cy="182880"/>
          </a:xfrm>
          <a:prstGeom prst="rect">
            <a:avLst/>
          </a:prstGeom>
          <a:solidFill>
            <a:srgbClr val="E2E8F0"/>
          </a:solidFill>
          <a:ln/>
        </p:spPr>
      </p:sp>
      <p:sp>
        <p:nvSpPr>
          <p:cNvPr id="7" name="Shape 5"/>
          <p:cNvSpPr/>
          <p:nvPr/>
        </p:nvSpPr>
        <p:spPr bwMode="auto">
          <a:xfrm>
            <a:off x="548640" y="1673352"/>
            <a:ext cx="1865376" cy="182880"/>
          </a:xfrm>
          <a:prstGeom prst="rect">
            <a:avLst/>
          </a:prstGeom>
          <a:solidFill>
            <a:srgbClr val="DC2626"/>
          </a:solidFill>
          <a:ln/>
        </p:spPr>
      </p:sp>
      <p:sp>
        <p:nvSpPr>
          <p:cNvPr id="8" name="Text 6"/>
          <p:cNvSpPr/>
          <p:nvPr/>
        </p:nvSpPr>
        <p:spPr bwMode="auto">
          <a:xfrm>
            <a:off x="2505456" y="1645920"/>
            <a:ext cx="548640" cy="228600"/>
          </a:xfrm>
          <a:prstGeom prst="rect">
            <a:avLst/>
          </a:prstGeom>
          <a:noFill/>
          <a:ln/>
        </p:spPr>
        <p:txBody>
          <a:bodyPr wrap="square" lIns="36000" tIns="36000" rIns="36000" bIns="36000" rtlCol="0" anchor="ctr"/>
          <a:lstStyle/>
          <a:p>
            <a:pPr marL="0" indent="0">
              <a:buNone/>
              <a:defRPr/>
            </a:pPr>
            <a:r>
              <a:rPr lang="en-US" sz="1000" b="1">
                <a:solidFill>
                  <a:srgbClr val="DC2626"/>
                </a:solidFill>
                <a:latin typeface="Calibri"/>
                <a:ea typeface="Calibri"/>
                <a:cs typeface="Calibri"/>
              </a:rPr>
              <a:t>51%</a:t>
            </a:r>
            <a:endParaRPr lang="en-US" sz="1000"/>
          </a:p>
        </p:txBody>
      </p:sp>
      <p:sp>
        <p:nvSpPr>
          <p:cNvPr id="9" name="Text 7"/>
          <p:cNvSpPr/>
          <p:nvPr/>
        </p:nvSpPr>
        <p:spPr bwMode="auto">
          <a:xfrm>
            <a:off x="548640" y="1965960"/>
            <a:ext cx="2011680" cy="228600"/>
          </a:xfrm>
          <a:prstGeom prst="rect">
            <a:avLst/>
          </a:prstGeom>
          <a:noFill/>
          <a:ln/>
        </p:spPr>
        <p:txBody>
          <a:bodyPr wrap="square" lIns="36000" tIns="36000" rIns="36000" bIns="36000" rtlCol="0" anchor="ctr"/>
          <a:lstStyle/>
          <a:p>
            <a:pPr marL="0" indent="0">
              <a:buNone/>
              <a:defRPr/>
            </a:pPr>
            <a:r>
              <a:rPr lang="en-US" sz="1000">
                <a:solidFill>
                  <a:srgbClr val="1E293B"/>
                </a:solidFill>
                <a:latin typeface="Calibri"/>
                <a:ea typeface="Calibri"/>
                <a:cs typeface="Calibri"/>
              </a:rPr>
              <a:t>ПС 110 кВ (195 шт.)</a:t>
            </a:r>
            <a:endParaRPr lang="en-US" sz="1000"/>
          </a:p>
        </p:txBody>
      </p:sp>
      <p:sp>
        <p:nvSpPr>
          <p:cNvPr id="10" name="Shape 8"/>
          <p:cNvSpPr/>
          <p:nvPr/>
        </p:nvSpPr>
        <p:spPr bwMode="auto">
          <a:xfrm>
            <a:off x="548640" y="2221992"/>
            <a:ext cx="3657600" cy="182880"/>
          </a:xfrm>
          <a:prstGeom prst="rect">
            <a:avLst/>
          </a:prstGeom>
          <a:solidFill>
            <a:srgbClr val="E2E8F0"/>
          </a:solidFill>
          <a:ln/>
        </p:spPr>
      </p:sp>
      <p:sp>
        <p:nvSpPr>
          <p:cNvPr id="11" name="Shape 9"/>
          <p:cNvSpPr/>
          <p:nvPr/>
        </p:nvSpPr>
        <p:spPr bwMode="auto">
          <a:xfrm>
            <a:off x="548640" y="2221992"/>
            <a:ext cx="1865376" cy="182880"/>
          </a:xfrm>
          <a:prstGeom prst="rect">
            <a:avLst/>
          </a:prstGeom>
          <a:solidFill>
            <a:srgbClr val="DC2626"/>
          </a:solidFill>
          <a:ln/>
        </p:spPr>
      </p:sp>
      <p:sp>
        <p:nvSpPr>
          <p:cNvPr id="12" name="Text 10"/>
          <p:cNvSpPr/>
          <p:nvPr/>
        </p:nvSpPr>
        <p:spPr bwMode="auto">
          <a:xfrm>
            <a:off x="2505456" y="2194560"/>
            <a:ext cx="548640" cy="228600"/>
          </a:xfrm>
          <a:prstGeom prst="rect">
            <a:avLst/>
          </a:prstGeom>
          <a:noFill/>
          <a:ln/>
        </p:spPr>
        <p:txBody>
          <a:bodyPr wrap="square" lIns="36000" tIns="36000" rIns="36000" bIns="36000" rtlCol="0" anchor="ctr"/>
          <a:lstStyle/>
          <a:p>
            <a:pPr marL="0" indent="0">
              <a:buNone/>
              <a:defRPr/>
            </a:pPr>
            <a:r>
              <a:rPr lang="en-US" sz="1000" b="1">
                <a:solidFill>
                  <a:srgbClr val="DC2626"/>
                </a:solidFill>
                <a:latin typeface="Calibri"/>
                <a:ea typeface="Calibri"/>
                <a:cs typeface="Calibri"/>
              </a:rPr>
              <a:t>51%</a:t>
            </a:r>
            <a:endParaRPr lang="en-US" sz="1000"/>
          </a:p>
        </p:txBody>
      </p:sp>
      <p:sp>
        <p:nvSpPr>
          <p:cNvPr id="13" name="Text 11"/>
          <p:cNvSpPr/>
          <p:nvPr/>
        </p:nvSpPr>
        <p:spPr bwMode="auto">
          <a:xfrm>
            <a:off x="548640" y="2514600"/>
            <a:ext cx="2011680" cy="228600"/>
          </a:xfrm>
          <a:prstGeom prst="rect">
            <a:avLst/>
          </a:prstGeom>
          <a:noFill/>
          <a:ln/>
        </p:spPr>
        <p:txBody>
          <a:bodyPr wrap="square" lIns="36000" tIns="36000" rIns="36000" bIns="36000" rtlCol="0" anchor="ctr"/>
          <a:lstStyle/>
          <a:p>
            <a:pPr marL="0" indent="0">
              <a:buNone/>
              <a:defRPr/>
            </a:pPr>
            <a:r>
              <a:rPr lang="en-US" sz="1000">
                <a:solidFill>
                  <a:srgbClr val="1E293B"/>
                </a:solidFill>
                <a:latin typeface="Calibri"/>
                <a:ea typeface="Calibri"/>
                <a:cs typeface="Calibri"/>
              </a:rPr>
              <a:t>ПС 220 кВ (14 шт.)</a:t>
            </a:r>
            <a:endParaRPr lang="en-US" sz="1000"/>
          </a:p>
        </p:txBody>
      </p:sp>
      <p:sp>
        <p:nvSpPr>
          <p:cNvPr id="14" name="Shape 12"/>
          <p:cNvSpPr/>
          <p:nvPr/>
        </p:nvSpPr>
        <p:spPr bwMode="auto">
          <a:xfrm>
            <a:off x="548640" y="2770632"/>
            <a:ext cx="3657600" cy="182880"/>
          </a:xfrm>
          <a:prstGeom prst="rect">
            <a:avLst/>
          </a:prstGeom>
          <a:solidFill>
            <a:srgbClr val="E2E8F0"/>
          </a:solidFill>
          <a:ln/>
        </p:spPr>
      </p:sp>
      <p:sp>
        <p:nvSpPr>
          <p:cNvPr id="15" name="Shape 13"/>
          <p:cNvSpPr/>
          <p:nvPr/>
        </p:nvSpPr>
        <p:spPr bwMode="auto">
          <a:xfrm>
            <a:off x="548640" y="2770632"/>
            <a:ext cx="1499616" cy="182880"/>
          </a:xfrm>
          <a:prstGeom prst="rect">
            <a:avLst/>
          </a:prstGeom>
          <a:solidFill>
            <a:srgbClr val="DC2626"/>
          </a:solidFill>
          <a:ln/>
        </p:spPr>
      </p:sp>
      <p:sp>
        <p:nvSpPr>
          <p:cNvPr id="16" name="Text 14"/>
          <p:cNvSpPr/>
          <p:nvPr/>
        </p:nvSpPr>
        <p:spPr bwMode="auto">
          <a:xfrm>
            <a:off x="2139696" y="2743200"/>
            <a:ext cx="548640" cy="228600"/>
          </a:xfrm>
          <a:prstGeom prst="rect">
            <a:avLst/>
          </a:prstGeom>
          <a:noFill/>
          <a:ln/>
        </p:spPr>
        <p:txBody>
          <a:bodyPr wrap="square" lIns="36000" tIns="36000" rIns="36000" bIns="36000" rtlCol="0" anchor="ctr"/>
          <a:lstStyle/>
          <a:p>
            <a:pPr marL="0" indent="0">
              <a:buNone/>
              <a:defRPr/>
            </a:pPr>
            <a:r>
              <a:rPr lang="en-US" sz="1000" b="1">
                <a:solidFill>
                  <a:srgbClr val="DC2626"/>
                </a:solidFill>
                <a:latin typeface="Calibri"/>
                <a:ea typeface="Calibri"/>
                <a:cs typeface="Calibri"/>
              </a:rPr>
              <a:t>41%</a:t>
            </a:r>
            <a:endParaRPr lang="en-US" sz="1000"/>
          </a:p>
        </p:txBody>
      </p:sp>
      <p:sp>
        <p:nvSpPr>
          <p:cNvPr id="17" name="Text 15"/>
          <p:cNvSpPr/>
          <p:nvPr/>
        </p:nvSpPr>
        <p:spPr bwMode="auto">
          <a:xfrm>
            <a:off x="548640" y="3063240"/>
            <a:ext cx="2011680" cy="228600"/>
          </a:xfrm>
          <a:prstGeom prst="rect">
            <a:avLst/>
          </a:prstGeom>
          <a:noFill/>
          <a:ln/>
        </p:spPr>
        <p:txBody>
          <a:bodyPr wrap="square" lIns="36000" tIns="36000" rIns="36000" bIns="36000" rtlCol="0" anchor="ctr"/>
          <a:lstStyle/>
          <a:p>
            <a:pPr marL="0" indent="0">
              <a:buNone/>
              <a:defRPr/>
            </a:pPr>
            <a:r>
              <a:rPr lang="en-US" sz="1000">
                <a:solidFill>
                  <a:srgbClr val="1E293B"/>
                </a:solidFill>
                <a:latin typeface="Calibri"/>
                <a:ea typeface="Calibri"/>
                <a:cs typeface="Calibri"/>
              </a:rPr>
              <a:t>ПС 500 кВ (4 шт.)</a:t>
            </a:r>
            <a:endParaRPr lang="en-US" sz="1000"/>
          </a:p>
        </p:txBody>
      </p:sp>
      <p:sp>
        <p:nvSpPr>
          <p:cNvPr id="18" name="Shape 16"/>
          <p:cNvSpPr/>
          <p:nvPr/>
        </p:nvSpPr>
        <p:spPr bwMode="auto">
          <a:xfrm>
            <a:off x="548640" y="3319272"/>
            <a:ext cx="3657600" cy="182880"/>
          </a:xfrm>
          <a:prstGeom prst="rect">
            <a:avLst/>
          </a:prstGeom>
          <a:solidFill>
            <a:srgbClr val="E2E8F0"/>
          </a:solidFill>
          <a:ln/>
        </p:spPr>
      </p:sp>
      <p:sp>
        <p:nvSpPr>
          <p:cNvPr id="19" name="Shape 17"/>
          <p:cNvSpPr/>
          <p:nvPr/>
        </p:nvSpPr>
        <p:spPr bwMode="auto">
          <a:xfrm>
            <a:off x="548640" y="3319272"/>
            <a:ext cx="1463040" cy="182880"/>
          </a:xfrm>
          <a:prstGeom prst="rect">
            <a:avLst/>
          </a:prstGeom>
          <a:solidFill>
            <a:srgbClr val="DC2626"/>
          </a:solidFill>
          <a:ln/>
        </p:spPr>
      </p:sp>
      <p:sp>
        <p:nvSpPr>
          <p:cNvPr id="20" name="Text 18"/>
          <p:cNvSpPr/>
          <p:nvPr/>
        </p:nvSpPr>
        <p:spPr bwMode="auto">
          <a:xfrm>
            <a:off x="2103120" y="3291840"/>
            <a:ext cx="548640" cy="228600"/>
          </a:xfrm>
          <a:prstGeom prst="rect">
            <a:avLst/>
          </a:prstGeom>
          <a:noFill/>
          <a:ln/>
        </p:spPr>
        <p:txBody>
          <a:bodyPr wrap="square" lIns="36000" tIns="36000" rIns="36000" bIns="36000" rtlCol="0" anchor="ctr"/>
          <a:lstStyle/>
          <a:p>
            <a:pPr marL="0" indent="0">
              <a:buNone/>
              <a:defRPr/>
            </a:pPr>
            <a:r>
              <a:rPr lang="en-US" sz="1000" b="1">
                <a:solidFill>
                  <a:srgbClr val="DC2626"/>
                </a:solidFill>
                <a:latin typeface="Calibri"/>
                <a:ea typeface="Calibri"/>
                <a:cs typeface="Calibri"/>
              </a:rPr>
              <a:t>40%</a:t>
            </a:r>
            <a:endParaRPr lang="en-US" sz="1000"/>
          </a:p>
        </p:txBody>
      </p:sp>
      <p:sp>
        <p:nvSpPr>
          <p:cNvPr id="21" name="Text 19"/>
          <p:cNvSpPr/>
          <p:nvPr/>
        </p:nvSpPr>
        <p:spPr bwMode="auto">
          <a:xfrm>
            <a:off x="4846320" y="1005840"/>
            <a:ext cx="3931920" cy="274320"/>
          </a:xfrm>
          <a:prstGeom prst="rect">
            <a:avLst/>
          </a:prstGeom>
          <a:noFill/>
          <a:ln/>
        </p:spPr>
        <p:txBody>
          <a:bodyPr wrap="square" lIns="36000" tIns="36000" rIns="36000" bIns="36000" rtlCol="0" anchor="ctr"/>
          <a:lstStyle/>
          <a:p>
            <a:pPr marL="0" indent="0">
              <a:buNone/>
              <a:defRPr/>
            </a:pPr>
            <a:r>
              <a:rPr lang="en-US" sz="1300" b="1">
                <a:solidFill>
                  <a:srgbClr val="DC2626"/>
                </a:solidFill>
                <a:latin typeface="Calibri"/>
                <a:ea typeface="Calibri"/>
                <a:cs typeface="Calibri"/>
              </a:rPr>
              <a:t>Линии — эксплуатация более 40 лет</a:t>
            </a:r>
            <a:endParaRPr lang="en-US" sz="1300"/>
          </a:p>
        </p:txBody>
      </p:sp>
      <p:sp>
        <p:nvSpPr>
          <p:cNvPr id="22" name="Text 20"/>
          <p:cNvSpPr/>
          <p:nvPr/>
        </p:nvSpPr>
        <p:spPr bwMode="auto">
          <a:xfrm>
            <a:off x="4846320" y="1417320"/>
            <a:ext cx="2286000" cy="228600"/>
          </a:xfrm>
          <a:prstGeom prst="rect">
            <a:avLst/>
          </a:prstGeom>
          <a:noFill/>
          <a:ln/>
        </p:spPr>
        <p:txBody>
          <a:bodyPr wrap="square" lIns="36000" tIns="36000" rIns="36000" bIns="36000" rtlCol="0" anchor="ctr"/>
          <a:lstStyle/>
          <a:p>
            <a:pPr marL="0" indent="0">
              <a:buNone/>
              <a:defRPr/>
            </a:pPr>
            <a:r>
              <a:rPr lang="en-US" sz="1000">
                <a:solidFill>
                  <a:srgbClr val="1E293B"/>
                </a:solidFill>
                <a:latin typeface="Calibri"/>
                <a:ea typeface="Calibri"/>
                <a:cs typeface="Calibri"/>
              </a:rPr>
              <a:t>ВЛ 35 кВ (4 647 км)</a:t>
            </a:r>
            <a:endParaRPr lang="en-US" sz="1000"/>
          </a:p>
        </p:txBody>
      </p:sp>
      <p:sp>
        <p:nvSpPr>
          <p:cNvPr id="23" name="Shape 21"/>
          <p:cNvSpPr/>
          <p:nvPr/>
        </p:nvSpPr>
        <p:spPr bwMode="auto">
          <a:xfrm>
            <a:off x="4846320" y="1673352"/>
            <a:ext cx="3657600" cy="182880"/>
          </a:xfrm>
          <a:prstGeom prst="rect">
            <a:avLst/>
          </a:prstGeom>
          <a:solidFill>
            <a:srgbClr val="E2E8F0"/>
          </a:solidFill>
          <a:ln/>
        </p:spPr>
      </p:sp>
      <p:sp>
        <p:nvSpPr>
          <p:cNvPr id="24" name="Shape 22"/>
          <p:cNvSpPr/>
          <p:nvPr/>
        </p:nvSpPr>
        <p:spPr bwMode="auto">
          <a:xfrm>
            <a:off x="4846320" y="1673352"/>
            <a:ext cx="768096" cy="182880"/>
          </a:xfrm>
          <a:prstGeom prst="rect">
            <a:avLst/>
          </a:prstGeom>
          <a:solidFill>
            <a:srgbClr val="D97706"/>
          </a:solidFill>
          <a:ln/>
        </p:spPr>
      </p:sp>
      <p:sp>
        <p:nvSpPr>
          <p:cNvPr id="25" name="Text 23"/>
          <p:cNvSpPr/>
          <p:nvPr/>
        </p:nvSpPr>
        <p:spPr bwMode="auto">
          <a:xfrm>
            <a:off x="5705856" y="1645920"/>
            <a:ext cx="548640" cy="228600"/>
          </a:xfrm>
          <a:prstGeom prst="rect">
            <a:avLst/>
          </a:prstGeom>
          <a:noFill/>
          <a:ln/>
        </p:spPr>
        <p:txBody>
          <a:bodyPr wrap="square" lIns="36000" tIns="36000" rIns="36000" bIns="36000" rtlCol="0" anchor="ctr"/>
          <a:lstStyle/>
          <a:p>
            <a:pPr marL="0" indent="0">
              <a:buNone/>
              <a:defRPr/>
            </a:pPr>
            <a:r>
              <a:rPr lang="en-US" sz="1000" b="1">
                <a:solidFill>
                  <a:srgbClr val="D97706"/>
                </a:solidFill>
                <a:latin typeface="Calibri"/>
                <a:ea typeface="Calibri"/>
                <a:cs typeface="Calibri"/>
              </a:rPr>
              <a:t>21%</a:t>
            </a:r>
            <a:endParaRPr lang="en-US" sz="1000"/>
          </a:p>
        </p:txBody>
      </p:sp>
      <p:sp>
        <p:nvSpPr>
          <p:cNvPr id="26" name="Text 24"/>
          <p:cNvSpPr/>
          <p:nvPr/>
        </p:nvSpPr>
        <p:spPr bwMode="auto">
          <a:xfrm>
            <a:off x="4846320" y="1965960"/>
            <a:ext cx="2286000" cy="228600"/>
          </a:xfrm>
          <a:prstGeom prst="rect">
            <a:avLst/>
          </a:prstGeom>
          <a:noFill/>
          <a:ln/>
        </p:spPr>
        <p:txBody>
          <a:bodyPr wrap="square" lIns="36000" tIns="36000" rIns="36000" bIns="36000" rtlCol="0" anchor="ctr"/>
          <a:lstStyle/>
          <a:p>
            <a:pPr marL="0" indent="0">
              <a:buNone/>
              <a:defRPr/>
            </a:pPr>
            <a:r>
              <a:rPr lang="en-US" sz="1000">
                <a:solidFill>
                  <a:srgbClr val="1E293B"/>
                </a:solidFill>
                <a:latin typeface="Calibri"/>
                <a:ea typeface="Calibri"/>
                <a:cs typeface="Calibri"/>
              </a:rPr>
              <a:t>ВЛ 110 кВ (4 728 км)</a:t>
            </a:r>
            <a:endParaRPr lang="en-US" sz="1000"/>
          </a:p>
        </p:txBody>
      </p:sp>
      <p:sp>
        <p:nvSpPr>
          <p:cNvPr id="27" name="Shape 25"/>
          <p:cNvSpPr/>
          <p:nvPr/>
        </p:nvSpPr>
        <p:spPr bwMode="auto">
          <a:xfrm>
            <a:off x="4846320" y="2221992"/>
            <a:ext cx="3657600" cy="182880"/>
          </a:xfrm>
          <a:prstGeom prst="rect">
            <a:avLst/>
          </a:prstGeom>
          <a:solidFill>
            <a:srgbClr val="E2E8F0"/>
          </a:solidFill>
          <a:ln/>
        </p:spPr>
      </p:sp>
      <p:sp>
        <p:nvSpPr>
          <p:cNvPr id="28" name="Shape 26"/>
          <p:cNvSpPr/>
          <p:nvPr/>
        </p:nvSpPr>
        <p:spPr bwMode="auto">
          <a:xfrm>
            <a:off x="4846320" y="2221992"/>
            <a:ext cx="1170432" cy="182880"/>
          </a:xfrm>
          <a:prstGeom prst="rect">
            <a:avLst/>
          </a:prstGeom>
          <a:solidFill>
            <a:srgbClr val="D97706"/>
          </a:solidFill>
          <a:ln/>
        </p:spPr>
      </p:sp>
      <p:sp>
        <p:nvSpPr>
          <p:cNvPr id="29" name="Text 27"/>
          <p:cNvSpPr/>
          <p:nvPr/>
        </p:nvSpPr>
        <p:spPr bwMode="auto">
          <a:xfrm>
            <a:off x="6108192" y="2194560"/>
            <a:ext cx="548640" cy="228600"/>
          </a:xfrm>
          <a:prstGeom prst="rect">
            <a:avLst/>
          </a:prstGeom>
          <a:noFill/>
          <a:ln/>
        </p:spPr>
        <p:txBody>
          <a:bodyPr wrap="square" lIns="36000" tIns="36000" rIns="36000" bIns="36000" rtlCol="0" anchor="ctr"/>
          <a:lstStyle/>
          <a:p>
            <a:pPr marL="0" indent="0">
              <a:buNone/>
              <a:defRPr/>
            </a:pPr>
            <a:r>
              <a:rPr lang="en-US" sz="1000" b="1">
                <a:solidFill>
                  <a:srgbClr val="D97706"/>
                </a:solidFill>
                <a:latin typeface="Calibri"/>
                <a:ea typeface="Calibri"/>
                <a:cs typeface="Calibri"/>
              </a:rPr>
              <a:t>32%</a:t>
            </a:r>
            <a:endParaRPr lang="en-US" sz="1000"/>
          </a:p>
        </p:txBody>
      </p:sp>
      <p:sp>
        <p:nvSpPr>
          <p:cNvPr id="30" name="Text 28"/>
          <p:cNvSpPr/>
          <p:nvPr/>
        </p:nvSpPr>
        <p:spPr bwMode="auto">
          <a:xfrm>
            <a:off x="4846320" y="2514600"/>
            <a:ext cx="2286000" cy="228600"/>
          </a:xfrm>
          <a:prstGeom prst="rect">
            <a:avLst/>
          </a:prstGeom>
          <a:noFill/>
          <a:ln/>
        </p:spPr>
        <p:txBody>
          <a:bodyPr wrap="square" lIns="36000" tIns="36000" rIns="36000" bIns="36000" rtlCol="0" anchor="ctr"/>
          <a:lstStyle/>
          <a:p>
            <a:pPr marL="0" indent="0">
              <a:buNone/>
              <a:defRPr/>
            </a:pPr>
            <a:r>
              <a:rPr lang="en-US" sz="1000">
                <a:solidFill>
                  <a:srgbClr val="1E293B"/>
                </a:solidFill>
                <a:latin typeface="Calibri"/>
                <a:ea typeface="Calibri"/>
                <a:cs typeface="Calibri"/>
              </a:rPr>
              <a:t>ВЛ 220 кВ (2 019 км)</a:t>
            </a:r>
            <a:endParaRPr lang="en-US" sz="1000"/>
          </a:p>
        </p:txBody>
      </p:sp>
      <p:sp>
        <p:nvSpPr>
          <p:cNvPr id="31" name="Shape 29"/>
          <p:cNvSpPr/>
          <p:nvPr/>
        </p:nvSpPr>
        <p:spPr bwMode="auto">
          <a:xfrm>
            <a:off x="4846320" y="2770632"/>
            <a:ext cx="3657600" cy="182880"/>
          </a:xfrm>
          <a:prstGeom prst="rect">
            <a:avLst/>
          </a:prstGeom>
          <a:solidFill>
            <a:srgbClr val="E2E8F0"/>
          </a:solidFill>
          <a:ln/>
        </p:spPr>
      </p:sp>
      <p:sp>
        <p:nvSpPr>
          <p:cNvPr id="32" name="Shape 30"/>
          <p:cNvSpPr/>
          <p:nvPr/>
        </p:nvSpPr>
        <p:spPr bwMode="auto">
          <a:xfrm>
            <a:off x="4846320" y="2770632"/>
            <a:ext cx="1938528" cy="182880"/>
          </a:xfrm>
          <a:prstGeom prst="rect">
            <a:avLst/>
          </a:prstGeom>
          <a:solidFill>
            <a:srgbClr val="D97706"/>
          </a:solidFill>
          <a:ln/>
        </p:spPr>
      </p:sp>
      <p:sp>
        <p:nvSpPr>
          <p:cNvPr id="33" name="Text 31"/>
          <p:cNvSpPr/>
          <p:nvPr/>
        </p:nvSpPr>
        <p:spPr bwMode="auto">
          <a:xfrm>
            <a:off x="6876288" y="2743200"/>
            <a:ext cx="548640" cy="228600"/>
          </a:xfrm>
          <a:prstGeom prst="rect">
            <a:avLst/>
          </a:prstGeom>
          <a:noFill/>
          <a:ln/>
        </p:spPr>
        <p:txBody>
          <a:bodyPr wrap="square" lIns="36000" tIns="36000" rIns="36000" bIns="36000" rtlCol="0" anchor="ctr"/>
          <a:lstStyle/>
          <a:p>
            <a:pPr marL="0" indent="0">
              <a:buNone/>
              <a:defRPr/>
            </a:pPr>
            <a:r>
              <a:rPr lang="en-US" sz="1000" b="1">
                <a:solidFill>
                  <a:srgbClr val="D97706"/>
                </a:solidFill>
                <a:latin typeface="Calibri"/>
                <a:ea typeface="Calibri"/>
                <a:cs typeface="Calibri"/>
              </a:rPr>
              <a:t>53%</a:t>
            </a:r>
            <a:endParaRPr lang="en-US" sz="1000"/>
          </a:p>
        </p:txBody>
      </p:sp>
      <p:sp>
        <p:nvSpPr>
          <p:cNvPr id="34" name="Text 32"/>
          <p:cNvSpPr/>
          <p:nvPr/>
        </p:nvSpPr>
        <p:spPr bwMode="auto">
          <a:xfrm>
            <a:off x="4846320" y="3063240"/>
            <a:ext cx="2286000" cy="228600"/>
          </a:xfrm>
          <a:prstGeom prst="rect">
            <a:avLst/>
          </a:prstGeom>
          <a:noFill/>
          <a:ln/>
        </p:spPr>
        <p:txBody>
          <a:bodyPr wrap="square" lIns="36000" tIns="36000" rIns="36000" bIns="36000" rtlCol="0" anchor="ctr"/>
          <a:lstStyle/>
          <a:p>
            <a:pPr marL="0" indent="0">
              <a:buNone/>
              <a:defRPr/>
            </a:pPr>
            <a:r>
              <a:rPr lang="en-US" sz="1000">
                <a:solidFill>
                  <a:srgbClr val="1E293B"/>
                </a:solidFill>
                <a:latin typeface="Calibri"/>
                <a:ea typeface="Calibri"/>
                <a:cs typeface="Calibri"/>
              </a:rPr>
              <a:t>ВЛ 500 кВ (946 км)</a:t>
            </a:r>
            <a:endParaRPr lang="en-US" sz="1000"/>
          </a:p>
        </p:txBody>
      </p:sp>
      <p:sp>
        <p:nvSpPr>
          <p:cNvPr id="35" name="Shape 33"/>
          <p:cNvSpPr/>
          <p:nvPr/>
        </p:nvSpPr>
        <p:spPr bwMode="auto">
          <a:xfrm>
            <a:off x="4846320" y="3319272"/>
            <a:ext cx="3657600" cy="182880"/>
          </a:xfrm>
          <a:prstGeom prst="rect">
            <a:avLst/>
          </a:prstGeom>
          <a:solidFill>
            <a:srgbClr val="E2E8F0"/>
          </a:solidFill>
          <a:ln/>
        </p:spPr>
      </p:sp>
      <p:sp>
        <p:nvSpPr>
          <p:cNvPr id="36" name="Shape 34"/>
          <p:cNvSpPr/>
          <p:nvPr/>
        </p:nvSpPr>
        <p:spPr bwMode="auto">
          <a:xfrm>
            <a:off x="4846320" y="3319272"/>
            <a:ext cx="1243584" cy="182880"/>
          </a:xfrm>
          <a:prstGeom prst="rect">
            <a:avLst/>
          </a:prstGeom>
          <a:solidFill>
            <a:srgbClr val="D97706"/>
          </a:solidFill>
          <a:ln/>
        </p:spPr>
      </p:sp>
      <p:sp>
        <p:nvSpPr>
          <p:cNvPr id="37" name="Text 35"/>
          <p:cNvSpPr/>
          <p:nvPr/>
        </p:nvSpPr>
        <p:spPr bwMode="auto">
          <a:xfrm>
            <a:off x="6181344" y="3291840"/>
            <a:ext cx="548640" cy="228600"/>
          </a:xfrm>
          <a:prstGeom prst="rect">
            <a:avLst/>
          </a:prstGeom>
          <a:noFill/>
          <a:ln/>
        </p:spPr>
        <p:txBody>
          <a:bodyPr wrap="square" lIns="36000" tIns="36000" rIns="36000" bIns="36000" rtlCol="0" anchor="ctr"/>
          <a:lstStyle/>
          <a:p>
            <a:pPr marL="0" indent="0">
              <a:buNone/>
              <a:defRPr/>
            </a:pPr>
            <a:r>
              <a:rPr lang="en-US" sz="1000" b="1">
                <a:solidFill>
                  <a:srgbClr val="D97706"/>
                </a:solidFill>
                <a:latin typeface="Calibri"/>
                <a:ea typeface="Calibri"/>
                <a:cs typeface="Calibri"/>
              </a:rPr>
              <a:t>34%</a:t>
            </a:r>
            <a:endParaRPr lang="en-US" sz="1000"/>
          </a:p>
        </p:txBody>
      </p:sp>
      <p:sp>
        <p:nvSpPr>
          <p:cNvPr id="38" name="Shape 36"/>
          <p:cNvSpPr/>
          <p:nvPr/>
        </p:nvSpPr>
        <p:spPr bwMode="auto">
          <a:xfrm>
            <a:off x="548640" y="3657600"/>
            <a:ext cx="8046720" cy="118872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5000"/>
              </a:srgbClr>
            </a:outerShdw>
          </a:effectLst>
        </p:spPr>
      </p:sp>
      <p:sp>
        <p:nvSpPr>
          <p:cNvPr id="39" name="Shape 37"/>
          <p:cNvSpPr/>
          <p:nvPr/>
        </p:nvSpPr>
        <p:spPr bwMode="auto">
          <a:xfrm>
            <a:off x="548640" y="3657600"/>
            <a:ext cx="64008" cy="1188720"/>
          </a:xfrm>
          <a:prstGeom prst="rect">
            <a:avLst/>
          </a:prstGeom>
          <a:solidFill>
            <a:srgbClr val="DC2626"/>
          </a:solidFill>
          <a:ln/>
        </p:spPr>
      </p:sp>
      <p:pic>
        <p:nvPicPr>
          <p:cNvPr id="40" name="Image 0" descr="preencoded.png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822960" y="3794760"/>
            <a:ext cx="365760" cy="365760"/>
          </a:xfrm>
          <a:prstGeom prst="rect">
            <a:avLst/>
          </a:prstGeom>
        </p:spPr>
      </p:pic>
      <p:sp>
        <p:nvSpPr>
          <p:cNvPr id="41" name="Text 38"/>
          <p:cNvSpPr/>
          <p:nvPr/>
        </p:nvSpPr>
        <p:spPr bwMode="auto">
          <a:xfrm>
            <a:off x="1371600" y="3749040"/>
            <a:ext cx="6858000" cy="320040"/>
          </a:xfrm>
          <a:prstGeom prst="rect">
            <a:avLst/>
          </a:prstGeom>
          <a:noFill/>
          <a:ln/>
        </p:spPr>
        <p:txBody>
          <a:bodyPr wrap="square" lIns="36000" tIns="36000" rIns="36000" bIns="36000" rtlCol="0" anchor="ctr"/>
          <a:lstStyle/>
          <a:p>
            <a:pPr marL="0" indent="0">
              <a:buNone/>
              <a:defRPr/>
            </a:pPr>
            <a:r>
              <a:rPr lang="en-US" sz="1400" b="1">
                <a:solidFill>
                  <a:srgbClr val="DC2626"/>
                </a:solidFill>
                <a:latin typeface="Calibri"/>
                <a:ea typeface="Calibri"/>
                <a:cs typeface="Calibri"/>
              </a:rPr>
              <a:t>Распределительные сети (0,4–10 кВ) — наиболее критичный сектор</a:t>
            </a:r>
            <a:endParaRPr lang="en-US" sz="1400"/>
          </a:p>
        </p:txBody>
      </p:sp>
      <p:sp>
        <p:nvSpPr>
          <p:cNvPr id="42" name="Text 39"/>
          <p:cNvSpPr/>
          <p:nvPr/>
        </p:nvSpPr>
        <p:spPr bwMode="auto">
          <a:xfrm>
            <a:off x="1371600" y="4114800"/>
            <a:ext cx="6949440" cy="685800"/>
          </a:xfrm>
          <a:prstGeom prst="rect">
            <a:avLst/>
          </a:prstGeom>
          <a:noFill/>
          <a:ln/>
        </p:spPr>
        <p:txBody>
          <a:bodyPr wrap="square" lIns="36000" tIns="36000" rIns="36000" bIns="36000" rtlCol="0" anchor="ctr"/>
          <a:lstStyle/>
          <a:p>
            <a:pPr marL="0" indent="0">
              <a:buNone/>
              <a:defRPr/>
            </a:pPr>
            <a:r>
              <a:rPr lang="en-US" sz="1100">
                <a:solidFill>
                  <a:srgbClr val="1E293B"/>
                </a:solidFill>
                <a:latin typeface="Calibri"/>
                <a:ea typeface="Calibri"/>
                <a:cs typeface="Calibri"/>
              </a:rPr>
              <a:t>26 309 трансформаторных пунктов: 37% старше 45 лет, 45% возрастом 25–45 лет. Только 18% в нормальном состоянии.</a:t>
            </a:r>
            <a:endParaRPr lang="en-US" sz="1100"/>
          </a:p>
          <a:p>
            <a:pPr marL="0" indent="0">
              <a:buNone/>
              <a:defRPr/>
            </a:pPr>
            <a:r>
              <a:rPr lang="en-US" sz="1100">
                <a:solidFill>
                  <a:srgbClr val="1E293B"/>
                </a:solidFill>
                <a:latin typeface="Calibri"/>
                <a:ea typeface="Calibri"/>
                <a:cs typeface="Calibri"/>
              </a:rPr>
              <a:t>23 586 км линий 6/10 кВ: 40% требуют замены. 27 447 км линий 0,4 кВ: 44% требуют замены.</a:t>
            </a:r>
            <a:endParaRPr lang="en-US" sz="1100"/>
          </a:p>
          <a:p>
            <a:pPr marL="0" indent="0">
              <a:buNone/>
              <a:defRPr/>
            </a:pPr>
            <a:r>
              <a:rPr lang="en-US" sz="1100">
                <a:solidFill>
                  <a:srgbClr val="1E293B"/>
                </a:solidFill>
                <a:latin typeface="Calibri"/>
                <a:ea typeface="Calibri"/>
                <a:cs typeface="Calibri"/>
              </a:rPr>
              <a:t>Общая стоимость обновления изношенных активов: 198,6 млрд сом (~$2,3 млрд).</a:t>
            </a:r>
            <a:endParaRPr lang="en-US" sz="110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 name="Slide 5"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 bwMode="auto">
          <a:xfrm>
            <a:off x="0" y="0"/>
            <a:ext cx="9144000" cy="54864"/>
          </a:xfrm>
          <a:prstGeom prst="rect">
            <a:avLst/>
          </a:prstGeom>
          <a:solidFill>
            <a:srgbClr val="00B4D8"/>
          </a:solidFill>
          <a:ln/>
        </p:spPr>
      </p:sp>
      <p:sp>
        <p:nvSpPr>
          <p:cNvPr id="3" name="Text 1"/>
          <p:cNvSpPr/>
          <p:nvPr/>
        </p:nvSpPr>
        <p:spPr bwMode="auto">
          <a:xfrm>
            <a:off x="548640" y="274320"/>
            <a:ext cx="8046720" cy="548640"/>
          </a:xfrm>
          <a:prstGeom prst="rect">
            <a:avLst/>
          </a:prstGeom>
          <a:noFill/>
          <a:ln/>
        </p:spPr>
        <p:txBody>
          <a:bodyPr wrap="square" lIns="36000" tIns="36000" rIns="36000" bIns="36000" rtlCol="0" anchor="ctr"/>
          <a:lstStyle/>
          <a:p>
            <a:pPr marL="0" indent="0">
              <a:buNone/>
              <a:defRPr/>
            </a:pPr>
            <a:r>
              <a:rPr lang="en-US" sz="2600" b="1">
                <a:solidFill>
                  <a:srgbClr val="0D1B3E"/>
                </a:solidFill>
                <a:latin typeface="Georgia"/>
                <a:ea typeface="Georgia"/>
                <a:cs typeface="Georgia"/>
              </a:rPr>
              <a:t>Рост спроса и структурные вызовы</a:t>
            </a:r>
            <a:endParaRPr lang="en-US" sz="2600"/>
          </a:p>
        </p:txBody>
      </p:sp>
      <p:sp>
        <p:nvSpPr>
          <p:cNvPr id="4" name="Shape 2"/>
          <p:cNvSpPr/>
          <p:nvPr/>
        </p:nvSpPr>
        <p:spPr bwMode="auto">
          <a:xfrm>
            <a:off x="548640" y="1051560"/>
            <a:ext cx="1920240" cy="137160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5000"/>
              </a:srgbClr>
            </a:outerShdw>
          </a:effectLst>
        </p:spPr>
      </p:sp>
      <p:sp>
        <p:nvSpPr>
          <p:cNvPr id="5" name="Shape 3"/>
          <p:cNvSpPr/>
          <p:nvPr/>
        </p:nvSpPr>
        <p:spPr bwMode="auto">
          <a:xfrm>
            <a:off x="548640" y="1051560"/>
            <a:ext cx="1920240" cy="54864"/>
          </a:xfrm>
          <a:prstGeom prst="rect">
            <a:avLst/>
          </a:prstGeom>
          <a:solidFill>
            <a:srgbClr val="1E5AA8"/>
          </a:solidFill>
          <a:ln/>
        </p:spPr>
      </p:sp>
      <p:sp>
        <p:nvSpPr>
          <p:cNvPr id="6" name="Text 4"/>
          <p:cNvSpPr/>
          <p:nvPr/>
        </p:nvSpPr>
        <p:spPr bwMode="auto">
          <a:xfrm>
            <a:off x="548640" y="1280160"/>
            <a:ext cx="1920240" cy="548640"/>
          </a:xfrm>
          <a:prstGeom prst="rect">
            <a:avLst/>
          </a:prstGeom>
          <a:noFill/>
          <a:ln/>
        </p:spPr>
        <p:txBody>
          <a:bodyPr wrap="square" lIns="36000" tIns="36000" rIns="36000" bIns="36000" rtlCol="0" anchor="ctr"/>
          <a:lstStyle/>
          <a:p>
            <a:pPr marL="0" indent="0" algn="ctr">
              <a:buNone/>
              <a:defRPr/>
            </a:pPr>
            <a:r>
              <a:rPr lang="en-US" sz="2400" b="1">
                <a:solidFill>
                  <a:srgbClr val="1E5AA8"/>
                </a:solidFill>
                <a:latin typeface="Georgia"/>
                <a:ea typeface="Georgia"/>
                <a:cs typeface="Georgia"/>
              </a:rPr>
              <a:t>3 474 МВт</a:t>
            </a:r>
            <a:endParaRPr lang="en-US" sz="2400"/>
          </a:p>
        </p:txBody>
      </p:sp>
      <p:sp>
        <p:nvSpPr>
          <p:cNvPr id="7" name="Text 5"/>
          <p:cNvSpPr/>
          <p:nvPr/>
        </p:nvSpPr>
        <p:spPr bwMode="auto">
          <a:xfrm>
            <a:off x="685800" y="1828800"/>
            <a:ext cx="1645920" cy="502920"/>
          </a:xfrm>
          <a:prstGeom prst="rect">
            <a:avLst/>
          </a:prstGeom>
          <a:noFill/>
          <a:ln/>
        </p:spPr>
        <p:txBody>
          <a:bodyPr wrap="square" lIns="36000" tIns="36000" rIns="36000" bIns="36000" rtlCol="0" anchor="ctr"/>
          <a:lstStyle/>
          <a:p>
            <a:pPr marL="0" indent="0" algn="ctr">
              <a:buNone/>
              <a:defRPr/>
            </a:pPr>
            <a:r>
              <a:rPr lang="en-US" sz="1100">
                <a:solidFill>
                  <a:srgbClr val="94A3B8"/>
                </a:solidFill>
                <a:latin typeface="Calibri"/>
                <a:ea typeface="Calibri"/>
                <a:cs typeface="Calibri"/>
              </a:rPr>
              <a:t>Пиковое потребление</a:t>
            </a:r>
            <a:endParaRPr lang="en-US" sz="1100"/>
          </a:p>
          <a:p>
            <a:pPr marL="0" indent="0" algn="ctr">
              <a:buNone/>
              <a:defRPr/>
            </a:pPr>
            <a:r>
              <a:rPr lang="en-US" sz="1100">
                <a:solidFill>
                  <a:srgbClr val="94A3B8"/>
                </a:solidFill>
                <a:latin typeface="Calibri"/>
                <a:ea typeface="Calibri"/>
                <a:cs typeface="Calibri"/>
              </a:rPr>
              <a:t>(янв. 2025)</a:t>
            </a:r>
            <a:endParaRPr lang="en-US" sz="1100"/>
          </a:p>
        </p:txBody>
      </p:sp>
      <p:sp>
        <p:nvSpPr>
          <p:cNvPr id="8" name="Shape 6"/>
          <p:cNvSpPr/>
          <p:nvPr/>
        </p:nvSpPr>
        <p:spPr bwMode="auto">
          <a:xfrm>
            <a:off x="2697480" y="1051560"/>
            <a:ext cx="1920240" cy="137160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5000"/>
              </a:srgbClr>
            </a:outerShdw>
          </a:effectLst>
        </p:spPr>
      </p:sp>
      <p:sp>
        <p:nvSpPr>
          <p:cNvPr id="9" name="Shape 7"/>
          <p:cNvSpPr/>
          <p:nvPr/>
        </p:nvSpPr>
        <p:spPr bwMode="auto">
          <a:xfrm>
            <a:off x="2697480" y="1051560"/>
            <a:ext cx="1920240" cy="54864"/>
          </a:xfrm>
          <a:prstGeom prst="rect">
            <a:avLst/>
          </a:prstGeom>
          <a:solidFill>
            <a:srgbClr val="DC2626"/>
          </a:solidFill>
          <a:ln/>
        </p:spPr>
      </p:sp>
      <p:sp>
        <p:nvSpPr>
          <p:cNvPr id="10" name="Text 8"/>
          <p:cNvSpPr/>
          <p:nvPr/>
        </p:nvSpPr>
        <p:spPr bwMode="auto">
          <a:xfrm>
            <a:off x="2697480" y="1280160"/>
            <a:ext cx="1920240" cy="548640"/>
          </a:xfrm>
          <a:prstGeom prst="rect">
            <a:avLst/>
          </a:prstGeom>
          <a:noFill/>
          <a:ln/>
        </p:spPr>
        <p:txBody>
          <a:bodyPr wrap="square" lIns="36000" tIns="36000" rIns="36000" bIns="36000" rtlCol="0" anchor="ctr"/>
          <a:lstStyle/>
          <a:p>
            <a:pPr marL="0" indent="0" algn="ctr">
              <a:buNone/>
              <a:defRPr/>
            </a:pPr>
            <a:r>
              <a:rPr lang="en-US" sz="2400" b="1">
                <a:solidFill>
                  <a:srgbClr val="DC2626"/>
                </a:solidFill>
                <a:latin typeface="Georgia"/>
                <a:ea typeface="Georgia"/>
                <a:cs typeface="Georgia"/>
              </a:rPr>
              <a:t>+6%</a:t>
            </a:r>
            <a:endParaRPr lang="en-US" sz="2400"/>
          </a:p>
        </p:txBody>
      </p:sp>
      <p:sp>
        <p:nvSpPr>
          <p:cNvPr id="11" name="Text 9"/>
          <p:cNvSpPr/>
          <p:nvPr/>
        </p:nvSpPr>
        <p:spPr bwMode="auto">
          <a:xfrm>
            <a:off x="2834640" y="1828800"/>
            <a:ext cx="1645920" cy="502920"/>
          </a:xfrm>
          <a:prstGeom prst="rect">
            <a:avLst/>
          </a:prstGeom>
          <a:noFill/>
          <a:ln/>
        </p:spPr>
        <p:txBody>
          <a:bodyPr wrap="square" lIns="36000" tIns="36000" rIns="36000" bIns="36000" rtlCol="0" anchor="ctr"/>
          <a:lstStyle/>
          <a:p>
            <a:pPr marL="0" indent="0" algn="ctr">
              <a:buNone/>
              <a:defRPr/>
            </a:pPr>
            <a:r>
              <a:rPr lang="en-US" sz="1100">
                <a:solidFill>
                  <a:srgbClr val="94A3B8"/>
                </a:solidFill>
                <a:latin typeface="Calibri"/>
                <a:ea typeface="Calibri"/>
                <a:cs typeface="Calibri"/>
              </a:rPr>
              <a:t>Ежегодный рост</a:t>
            </a:r>
            <a:endParaRPr lang="en-US" sz="1100"/>
          </a:p>
          <a:p>
            <a:pPr marL="0" indent="0" algn="ctr">
              <a:buNone/>
              <a:defRPr/>
            </a:pPr>
            <a:r>
              <a:rPr lang="en-US" sz="1100">
                <a:solidFill>
                  <a:srgbClr val="94A3B8"/>
                </a:solidFill>
                <a:latin typeface="Calibri"/>
                <a:ea typeface="Calibri"/>
                <a:cs typeface="Calibri"/>
              </a:rPr>
              <a:t>потребления</a:t>
            </a:r>
            <a:endParaRPr lang="en-US" sz="1100"/>
          </a:p>
        </p:txBody>
      </p:sp>
      <p:sp>
        <p:nvSpPr>
          <p:cNvPr id="12" name="Shape 10"/>
          <p:cNvSpPr/>
          <p:nvPr/>
        </p:nvSpPr>
        <p:spPr bwMode="auto">
          <a:xfrm>
            <a:off x="4846320" y="1051560"/>
            <a:ext cx="1920240" cy="137160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5000"/>
              </a:srgbClr>
            </a:outerShdw>
          </a:effectLst>
        </p:spPr>
      </p:sp>
      <p:sp>
        <p:nvSpPr>
          <p:cNvPr id="13" name="Shape 11"/>
          <p:cNvSpPr/>
          <p:nvPr/>
        </p:nvSpPr>
        <p:spPr bwMode="auto">
          <a:xfrm>
            <a:off x="4846320" y="1051560"/>
            <a:ext cx="1920240" cy="54864"/>
          </a:xfrm>
          <a:prstGeom prst="rect">
            <a:avLst/>
          </a:prstGeom>
          <a:solidFill>
            <a:srgbClr val="D97706"/>
          </a:solidFill>
          <a:ln/>
        </p:spPr>
      </p:sp>
      <p:sp>
        <p:nvSpPr>
          <p:cNvPr id="14" name="Text 12"/>
          <p:cNvSpPr/>
          <p:nvPr/>
        </p:nvSpPr>
        <p:spPr bwMode="auto">
          <a:xfrm>
            <a:off x="4846320" y="1280160"/>
            <a:ext cx="1920240" cy="548640"/>
          </a:xfrm>
          <a:prstGeom prst="rect">
            <a:avLst/>
          </a:prstGeom>
          <a:noFill/>
          <a:ln/>
        </p:spPr>
        <p:txBody>
          <a:bodyPr wrap="square" lIns="36000" tIns="36000" rIns="36000" bIns="36000" rtlCol="0" anchor="ctr"/>
          <a:lstStyle/>
          <a:p>
            <a:pPr marL="0" indent="0" algn="ctr">
              <a:buNone/>
              <a:defRPr/>
            </a:pPr>
            <a:r>
              <a:rPr lang="en-US" sz="2400" b="1">
                <a:solidFill>
                  <a:srgbClr val="D97706"/>
                </a:solidFill>
                <a:latin typeface="Georgia"/>
                <a:ea typeface="Georgia"/>
                <a:cs typeface="Georgia"/>
              </a:rPr>
              <a:t>5 400 МВт</a:t>
            </a:r>
            <a:endParaRPr lang="en-US" sz="2400"/>
          </a:p>
        </p:txBody>
      </p:sp>
      <p:sp>
        <p:nvSpPr>
          <p:cNvPr id="15" name="Text 13"/>
          <p:cNvSpPr/>
          <p:nvPr/>
        </p:nvSpPr>
        <p:spPr bwMode="auto">
          <a:xfrm>
            <a:off x="4983480" y="1828800"/>
            <a:ext cx="1645920" cy="502920"/>
          </a:xfrm>
          <a:prstGeom prst="rect">
            <a:avLst/>
          </a:prstGeom>
          <a:noFill/>
          <a:ln/>
        </p:spPr>
        <p:txBody>
          <a:bodyPr wrap="square" lIns="36000" tIns="36000" rIns="36000" bIns="36000" rtlCol="0" anchor="ctr"/>
          <a:lstStyle/>
          <a:p>
            <a:pPr marL="0" indent="0" algn="ctr">
              <a:buNone/>
              <a:defRPr/>
            </a:pPr>
            <a:r>
              <a:rPr lang="en-US" sz="1100">
                <a:solidFill>
                  <a:srgbClr val="94A3B8"/>
                </a:solidFill>
                <a:latin typeface="Calibri"/>
                <a:ea typeface="Calibri"/>
                <a:cs typeface="Calibri"/>
              </a:rPr>
              <a:t>Прогноз спроса</a:t>
            </a:r>
            <a:endParaRPr lang="en-US" sz="1100"/>
          </a:p>
          <a:p>
            <a:pPr marL="0" indent="0" algn="ctr">
              <a:buNone/>
              <a:defRPr/>
            </a:pPr>
            <a:r>
              <a:rPr lang="en-US" sz="1100">
                <a:solidFill>
                  <a:srgbClr val="94A3B8"/>
                </a:solidFill>
                <a:latin typeface="Calibri"/>
                <a:ea typeface="Calibri"/>
                <a:cs typeface="Calibri"/>
              </a:rPr>
              <a:t>к 2030 году</a:t>
            </a:r>
            <a:endParaRPr lang="en-US" sz="1100"/>
          </a:p>
        </p:txBody>
      </p:sp>
      <p:sp>
        <p:nvSpPr>
          <p:cNvPr id="16" name="Shape 14"/>
          <p:cNvSpPr/>
          <p:nvPr/>
        </p:nvSpPr>
        <p:spPr bwMode="auto">
          <a:xfrm>
            <a:off x="6995160" y="1051560"/>
            <a:ext cx="1920240" cy="137160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5000"/>
              </a:srgbClr>
            </a:outerShdw>
          </a:effectLst>
        </p:spPr>
      </p:sp>
      <p:sp>
        <p:nvSpPr>
          <p:cNvPr id="17" name="Shape 15"/>
          <p:cNvSpPr/>
          <p:nvPr/>
        </p:nvSpPr>
        <p:spPr bwMode="auto">
          <a:xfrm>
            <a:off x="6995160" y="1051560"/>
            <a:ext cx="1920240" cy="54864"/>
          </a:xfrm>
          <a:prstGeom prst="rect">
            <a:avLst/>
          </a:prstGeom>
          <a:solidFill>
            <a:srgbClr val="DC2626"/>
          </a:solidFill>
          <a:ln/>
        </p:spPr>
      </p:sp>
      <p:sp>
        <p:nvSpPr>
          <p:cNvPr id="18" name="Text 16"/>
          <p:cNvSpPr/>
          <p:nvPr/>
        </p:nvSpPr>
        <p:spPr bwMode="auto">
          <a:xfrm>
            <a:off x="6995160" y="1280160"/>
            <a:ext cx="1920240" cy="548640"/>
          </a:xfrm>
          <a:prstGeom prst="rect">
            <a:avLst/>
          </a:prstGeom>
          <a:noFill/>
          <a:ln/>
        </p:spPr>
        <p:txBody>
          <a:bodyPr wrap="square" lIns="36000" tIns="36000" rIns="36000" bIns="36000" rtlCol="0" anchor="ctr"/>
          <a:lstStyle/>
          <a:p>
            <a:pPr marL="0" indent="0" algn="ctr">
              <a:buNone/>
              <a:defRPr/>
            </a:pPr>
            <a:r>
              <a:rPr lang="en-US" sz="2400" b="1">
                <a:solidFill>
                  <a:srgbClr val="DC2626"/>
                </a:solidFill>
                <a:latin typeface="Georgia"/>
                <a:ea typeface="Georgia"/>
                <a:cs typeface="Georgia"/>
              </a:rPr>
              <a:t>10,65%</a:t>
            </a:r>
            <a:endParaRPr lang="en-US" sz="2400"/>
          </a:p>
        </p:txBody>
      </p:sp>
      <p:sp>
        <p:nvSpPr>
          <p:cNvPr id="19" name="Text 17"/>
          <p:cNvSpPr/>
          <p:nvPr/>
        </p:nvSpPr>
        <p:spPr bwMode="auto">
          <a:xfrm>
            <a:off x="7132320" y="1828800"/>
            <a:ext cx="1645920" cy="502920"/>
          </a:xfrm>
          <a:prstGeom prst="rect">
            <a:avLst/>
          </a:prstGeom>
          <a:noFill/>
          <a:ln/>
        </p:spPr>
        <p:txBody>
          <a:bodyPr wrap="square" lIns="36000" tIns="36000" rIns="36000" bIns="36000" rtlCol="0" anchor="ctr"/>
          <a:lstStyle/>
          <a:p>
            <a:pPr marL="0" indent="0" algn="ctr">
              <a:buNone/>
              <a:defRPr/>
            </a:pPr>
            <a:r>
              <a:rPr lang="en-US" sz="1100">
                <a:solidFill>
                  <a:srgbClr val="94A3B8"/>
                </a:solidFill>
                <a:latin typeface="Calibri"/>
                <a:ea typeface="Calibri"/>
                <a:cs typeface="Calibri"/>
              </a:rPr>
              <a:t>Технические потери</a:t>
            </a:r>
            <a:endParaRPr lang="en-US" sz="1100"/>
          </a:p>
          <a:p>
            <a:pPr marL="0" indent="0" algn="ctr">
              <a:buNone/>
              <a:defRPr/>
            </a:pPr>
            <a:r>
              <a:rPr lang="en-US" sz="1100">
                <a:solidFill>
                  <a:srgbClr val="94A3B8"/>
                </a:solidFill>
                <a:latin typeface="Calibri"/>
                <a:ea typeface="Calibri"/>
                <a:cs typeface="Calibri"/>
              </a:rPr>
              <a:t>в сетях 0,4-10 кВ</a:t>
            </a:r>
            <a:endParaRPr lang="en-US" sz="1100"/>
          </a:p>
        </p:txBody>
      </p:sp>
      <p:sp>
        <p:nvSpPr>
          <p:cNvPr id="20" name="Text 18"/>
          <p:cNvSpPr/>
          <p:nvPr/>
        </p:nvSpPr>
        <p:spPr bwMode="auto">
          <a:xfrm>
            <a:off x="548640" y="2743200"/>
            <a:ext cx="8046720" cy="320040"/>
          </a:xfrm>
          <a:prstGeom prst="rect">
            <a:avLst/>
          </a:prstGeom>
          <a:noFill/>
          <a:ln/>
        </p:spPr>
        <p:txBody>
          <a:bodyPr wrap="square" lIns="36000" tIns="36000" rIns="36000" bIns="36000" rtlCol="0" anchor="ctr"/>
          <a:lstStyle/>
          <a:p>
            <a:pPr marL="0" indent="0">
              <a:buNone/>
              <a:defRPr/>
            </a:pPr>
            <a:r>
              <a:rPr lang="en-US" sz="1500" b="1">
                <a:solidFill>
                  <a:srgbClr val="0D1B3E"/>
                </a:solidFill>
                <a:latin typeface="Calibri"/>
                <a:ea typeface="Calibri"/>
                <a:cs typeface="Calibri"/>
              </a:rPr>
              <a:t>Почему инвестиции в национальные сети необходимы сейчас</a:t>
            </a:r>
            <a:endParaRPr lang="en-US" sz="1500"/>
          </a:p>
        </p:txBody>
      </p:sp>
      <p:sp>
        <p:nvSpPr>
          <p:cNvPr id="21" name="Text 19"/>
          <p:cNvSpPr/>
          <p:nvPr/>
        </p:nvSpPr>
        <p:spPr bwMode="auto">
          <a:xfrm>
            <a:off x="548640" y="3108960"/>
            <a:ext cx="8046720" cy="1737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  <a:defRPr/>
            </a:pPr>
            <a:r>
              <a:rPr lang="en-US" sz="1100">
                <a:solidFill>
                  <a:srgbClr val="1E293B"/>
                </a:solidFill>
                <a:latin typeface="Calibri"/>
                <a:ea typeface="Calibri"/>
                <a:cs typeface="Calibri"/>
              </a:rPr>
              <a:t>Рост потребления: более 34 тыс. новых подключений ежегодно превышает пропускную способность сетей</a:t>
            </a:r>
            <a:endParaRPr lang="en-US" sz="1100"/>
          </a:p>
          <a:p>
            <a:pPr marL="342900" indent="-342900">
              <a:buSzPct val="100000"/>
              <a:buChar char="•"/>
              <a:defRPr/>
            </a:pPr>
            <a:r>
              <a:rPr lang="en-US" sz="1100">
                <a:solidFill>
                  <a:srgbClr val="1E293B"/>
                </a:solidFill>
                <a:latin typeface="Calibri"/>
                <a:ea typeface="Calibri"/>
                <a:cs typeface="Calibri"/>
              </a:rPr>
              <a:t>Социально-ориентированный тариф ограничивает внутренние источники капитальных вложений</a:t>
            </a:r>
            <a:endParaRPr lang="en-US" sz="1100"/>
          </a:p>
          <a:p>
            <a:pPr marL="342900" indent="-342900">
              <a:buSzPct val="100000"/>
              <a:buChar char="•"/>
              <a:defRPr/>
            </a:pPr>
            <a:r>
              <a:rPr lang="en-US" sz="1100">
                <a:solidFill>
                  <a:srgbClr val="1E293B"/>
                </a:solidFill>
                <a:latin typeface="Calibri"/>
                <a:ea typeface="Calibri"/>
                <a:cs typeface="Calibri"/>
              </a:rPr>
              <a:t>Рост частоты и длительности отключений электроэнергии в распределительных сетях</a:t>
            </a:r>
            <a:endParaRPr lang="en-US" sz="1100"/>
          </a:p>
          <a:p>
            <a:pPr marL="342900" indent="-342900">
              <a:buSzPct val="100000"/>
              <a:buChar char="•"/>
              <a:defRPr/>
            </a:pPr>
            <a:r>
              <a:rPr lang="en-US" sz="1100">
                <a:solidFill>
                  <a:srgbClr val="1E293B"/>
                </a:solidFill>
                <a:latin typeface="Calibri"/>
                <a:ea typeface="Calibri"/>
                <a:cs typeface="Calibri"/>
              </a:rPr>
              <a:t>Технические потери 10,65% значительно превышают международные нормы (6–8%)</a:t>
            </a:r>
            <a:endParaRPr lang="en-US" sz="1100"/>
          </a:p>
          <a:p>
            <a:pPr marL="342900" indent="-342900">
              <a:buSzPct val="100000"/>
              <a:buChar char="•"/>
              <a:defRPr/>
            </a:pPr>
            <a:r>
              <a:rPr lang="en-US" sz="1100">
                <a:solidFill>
                  <a:srgbClr val="1E293B"/>
                </a:solidFill>
                <a:latin typeface="Calibri"/>
                <a:ea typeface="Calibri"/>
                <a:cs typeface="Calibri"/>
              </a:rPr>
              <a:t>Для покрытия спроса к 2030: необходимы модернизация ПС, усиление ЛЭП и цифровизация сетей</a:t>
            </a:r>
            <a:endParaRPr lang="en-US" sz="110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 name="Slide 6"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 bwMode="auto">
          <a:xfrm>
            <a:off x="0" y="0"/>
            <a:ext cx="9144000" cy="54864"/>
          </a:xfrm>
          <a:prstGeom prst="rect">
            <a:avLst/>
          </a:prstGeom>
          <a:solidFill>
            <a:srgbClr val="E8A838"/>
          </a:solidFill>
          <a:ln/>
        </p:spPr>
      </p:sp>
      <p:sp>
        <p:nvSpPr>
          <p:cNvPr id="3" name="Text 1"/>
          <p:cNvSpPr/>
          <p:nvPr/>
        </p:nvSpPr>
        <p:spPr bwMode="auto">
          <a:xfrm>
            <a:off x="548640" y="54864"/>
            <a:ext cx="8046720" cy="548640"/>
          </a:xfrm>
          <a:prstGeom prst="rect">
            <a:avLst/>
          </a:prstGeom>
          <a:noFill/>
          <a:ln/>
        </p:spPr>
        <p:txBody>
          <a:bodyPr wrap="square" lIns="36000" tIns="36000" rIns="36000" bIns="36000" rtlCol="0" anchor="ctr"/>
          <a:lstStyle/>
          <a:p>
            <a:pPr marL="0" indent="0">
              <a:buNone/>
              <a:defRPr/>
            </a:pPr>
            <a:r>
              <a:rPr lang="en-US" sz="2400" b="1">
                <a:solidFill>
                  <a:srgbClr val="0D1B3E"/>
                </a:solidFill>
                <a:latin typeface="Georgia"/>
                <a:ea typeface="Georgia"/>
                <a:cs typeface="Georgia"/>
              </a:rPr>
              <a:t>Приоритетные инвестиционные проекты</a:t>
            </a:r>
            <a:endParaRPr lang="en-US" sz="2400"/>
          </a:p>
        </p:txBody>
      </p:sp>
      <p:graphicFrame>
        <p:nvGraphicFramePr>
          <p:cNvPr id="7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02422683"/>
              </p:ext>
            </p:extLst>
          </p:nvPr>
        </p:nvGraphicFramePr>
        <p:xfrm>
          <a:off x="365760" y="729672"/>
          <a:ext cx="8412480" cy="2916017"/>
        </p:xfrm>
        <a:graphic>
          <a:graphicData uri="http://schemas.openxmlformats.org/drawingml/2006/table">
            <a:tbl>
              <a:tblPr/>
              <a:tblGrid>
                <a:gridCol w="5303520"/>
                <a:gridCol w="1371600"/>
                <a:gridCol w="1737360"/>
              </a:tblGrid>
              <a:tr h="350395">
                <a:tc>
                  <a:txBody>
                    <a:bodyPr/>
                    <a:lstStyle/>
                    <a:p>
                      <a:pPr marL="0" indent="0">
                        <a:buNone/>
                        <a:defRPr/>
                      </a:pPr>
                      <a:r>
                        <a:rPr lang="en-US" sz="900" b="1" dirty="0" err="1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</a:rPr>
                        <a:t>Описание</a:t>
                      </a: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</a:rPr>
                        <a:t> </a:t>
                      </a:r>
                      <a:r>
                        <a:rPr lang="en-US" sz="900" b="1" dirty="0" err="1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</a:rPr>
                        <a:t>проекта</a:t>
                      </a:r>
                      <a:endParaRPr lang="en-US" sz="900" dirty="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>
                    <a:lnL w="6350" algn="ctr">
                      <a:solidFill>
                        <a:srgbClr val="E2E8F0"/>
                      </a:solidFill>
                    </a:lnL>
                    <a:lnR w="6350" algn="ctr">
                      <a:solidFill>
                        <a:srgbClr val="E2E8F0"/>
                      </a:solidFill>
                    </a:lnR>
                    <a:lnT w="6350" algn="ctr">
                      <a:solidFill>
                        <a:srgbClr val="E2E8F0"/>
                      </a:solidFill>
                    </a:lnT>
                    <a:lnB w="6350" algn="ctr">
                      <a:solidFill>
                        <a:srgbClr val="E2E8F0"/>
                      </a:solidFill>
                    </a:lnB>
                    <a:solidFill>
                      <a:srgbClr val="0D1B3E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  <a:defRPr/>
                      </a:pPr>
                      <a:r>
                        <a:rPr lang="en-US" sz="900" b="1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</a:rPr>
                        <a:t>Стоимость (млн $)</a:t>
                      </a:r>
                      <a:endParaRPr lang="en-US" sz="9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>
                    <a:lnL w="6350" algn="ctr">
                      <a:solidFill>
                        <a:srgbClr val="E2E8F0"/>
                      </a:solidFill>
                    </a:lnL>
                    <a:lnR w="6350" algn="ctr">
                      <a:solidFill>
                        <a:srgbClr val="E2E8F0"/>
                      </a:solidFill>
                    </a:lnR>
                    <a:lnT w="6350" algn="ctr">
                      <a:solidFill>
                        <a:srgbClr val="E2E8F0"/>
                      </a:solidFill>
                    </a:lnT>
                    <a:lnB w="6350" algn="ctr">
                      <a:solidFill>
                        <a:srgbClr val="E2E8F0"/>
                      </a:solidFill>
                    </a:lnB>
                    <a:solidFill>
                      <a:srgbClr val="0D1B3E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  <a:defRPr/>
                      </a:pPr>
                      <a:r>
                        <a:rPr lang="en-US" sz="900" b="1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</a:rPr>
                        <a:t>Сроки</a:t>
                      </a:r>
                      <a:endParaRPr lang="en-US" sz="9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>
                    <a:lnL w="6350" algn="ctr">
                      <a:solidFill>
                        <a:srgbClr val="E2E8F0"/>
                      </a:solidFill>
                    </a:lnL>
                    <a:lnR w="6350" algn="ctr">
                      <a:solidFill>
                        <a:srgbClr val="E2E8F0"/>
                      </a:solidFill>
                    </a:lnR>
                    <a:lnT w="6350" algn="ctr">
                      <a:solidFill>
                        <a:srgbClr val="E2E8F0"/>
                      </a:solidFill>
                    </a:lnT>
                    <a:lnB w="6350" algn="ctr">
                      <a:solidFill>
                        <a:srgbClr val="E2E8F0"/>
                      </a:solidFill>
                    </a:lnB>
                    <a:solidFill>
                      <a:srgbClr val="0D1B3E"/>
                    </a:solidFill>
                  </a:tcPr>
                </a:tc>
              </a:tr>
              <a:tr h="357647">
                <a:tc>
                  <a:txBody>
                    <a:bodyPr/>
                    <a:lstStyle/>
                    <a:p>
                      <a:pPr marL="0" indent="0">
                        <a:buNone/>
                        <a:defRPr/>
                      </a:pPr>
                      <a:r>
                        <a:rPr lang="en-US" sz="85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Строительство ПС 220/110/10 кВ Учкун (2×125 МВА) + врезка ВЛ-220 кВ, 20 км +</a:t>
                      </a:r>
                      <a:endParaRPr lang="en-US" sz="85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>
                    <a:lnL w="6350" algn="ctr">
                      <a:solidFill>
                        <a:srgbClr val="E2E8F0"/>
                      </a:solidFill>
                    </a:lnL>
                    <a:lnR w="6350" algn="ctr">
                      <a:solidFill>
                        <a:srgbClr val="E2E8F0"/>
                      </a:solidFill>
                    </a:lnR>
                    <a:lnT w="6350" algn="ctr">
                      <a:solidFill>
                        <a:srgbClr val="E2E8F0"/>
                      </a:solidFill>
                    </a:lnT>
                    <a:lnB w="6350" algn="ctr">
                      <a:solidFill>
                        <a:srgbClr val="E2E8F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  <a:defRPr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37,3</a:t>
                      </a:r>
                      <a:endParaRPr lang="en-US" sz="900" dirty="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>
                    <a:lnL w="6350" algn="ctr">
                      <a:solidFill>
                        <a:srgbClr val="E2E8F0"/>
                      </a:solidFill>
                    </a:lnL>
                    <a:lnR w="6350" algn="ctr">
                      <a:solidFill>
                        <a:srgbClr val="E2E8F0"/>
                      </a:solidFill>
                    </a:lnR>
                    <a:lnT w="6350" algn="ctr">
                      <a:solidFill>
                        <a:srgbClr val="E2E8F0"/>
                      </a:solidFill>
                    </a:lnT>
                    <a:lnB w="6350" algn="ctr">
                      <a:solidFill>
                        <a:srgbClr val="E2E8F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  <a:defRPr/>
                      </a:pPr>
                      <a:r>
                        <a:rPr lang="en-US" sz="9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2026-2027</a:t>
                      </a:r>
                      <a:endParaRPr lang="en-US" sz="9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>
                    <a:lnL w="6350" algn="ctr">
                      <a:solidFill>
                        <a:srgbClr val="E2E8F0"/>
                      </a:solidFill>
                    </a:lnL>
                    <a:lnR w="6350" algn="ctr">
                      <a:solidFill>
                        <a:srgbClr val="E2E8F0"/>
                      </a:solidFill>
                    </a:lnR>
                    <a:lnT w="6350" algn="ctr">
                      <a:solidFill>
                        <a:srgbClr val="E2E8F0"/>
                      </a:solidFill>
                    </a:lnT>
                    <a:lnB w="6350" algn="ctr">
                      <a:solidFill>
                        <a:srgbClr val="E2E8F0"/>
                      </a:solidFill>
                    </a:lnB>
                  </a:tcPr>
                </a:tc>
              </a:tr>
              <a:tr h="303218">
                <a:tc>
                  <a:txBody>
                    <a:bodyPr/>
                    <a:lstStyle/>
                    <a:p>
                      <a:pPr marL="0" indent="0">
                        <a:buNone/>
                        <a:defRPr/>
                      </a:pPr>
                      <a:r>
                        <a:rPr lang="en-US" sz="85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Строительство ПС 220 кВ «Байтик» (2×63 МВА) + ВЛ-220 кВ, 0,5 км +</a:t>
                      </a:r>
                      <a:endParaRPr lang="en-US" sz="85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>
                    <a:lnL w="6350" algn="ctr">
                      <a:solidFill>
                        <a:srgbClr val="E2E8F0"/>
                      </a:solidFill>
                    </a:lnL>
                    <a:lnR w="6350" algn="ctr">
                      <a:solidFill>
                        <a:srgbClr val="E2E8F0"/>
                      </a:solidFill>
                    </a:lnR>
                    <a:lnT w="6350" algn="ctr">
                      <a:solidFill>
                        <a:srgbClr val="E2E8F0"/>
                      </a:solidFill>
                    </a:lnT>
                    <a:lnB w="6350" algn="ctr">
                      <a:solidFill>
                        <a:srgbClr val="E2E8F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  <a:defRPr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8,4</a:t>
                      </a:r>
                      <a:endParaRPr lang="en-US" sz="900" dirty="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>
                    <a:lnL w="6350" algn="ctr">
                      <a:solidFill>
                        <a:srgbClr val="E2E8F0"/>
                      </a:solidFill>
                    </a:lnL>
                    <a:lnR w="6350" algn="ctr">
                      <a:solidFill>
                        <a:srgbClr val="E2E8F0"/>
                      </a:solidFill>
                    </a:lnR>
                    <a:lnT w="6350" algn="ctr">
                      <a:solidFill>
                        <a:srgbClr val="E2E8F0"/>
                      </a:solidFill>
                    </a:lnT>
                    <a:lnB w="6350" algn="ctr">
                      <a:solidFill>
                        <a:srgbClr val="E2E8F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  <a:defRPr/>
                      </a:pPr>
                      <a:r>
                        <a:rPr lang="en-US" sz="9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2028-2030</a:t>
                      </a:r>
                      <a:endParaRPr lang="en-US" sz="9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>
                    <a:lnL w="6350" algn="ctr">
                      <a:solidFill>
                        <a:srgbClr val="E2E8F0"/>
                      </a:solidFill>
                    </a:lnL>
                    <a:lnR w="6350" algn="ctr">
                      <a:solidFill>
                        <a:srgbClr val="E2E8F0"/>
                      </a:solidFill>
                    </a:lnR>
                    <a:lnT w="6350" algn="ctr">
                      <a:solidFill>
                        <a:srgbClr val="E2E8F0"/>
                      </a:solidFill>
                    </a:lnT>
                    <a:lnB w="6350" algn="ctr">
                      <a:solidFill>
                        <a:srgbClr val="E2E8F0"/>
                      </a:solidFill>
                    </a:lnB>
                  </a:tcPr>
                </a:tc>
              </a:tr>
              <a:tr h="303218">
                <a:tc>
                  <a:txBody>
                    <a:bodyPr/>
                    <a:lstStyle/>
                    <a:p>
                      <a:pPr marL="0" indent="0">
                        <a:buNone/>
                        <a:defRPr/>
                      </a:pPr>
                      <a:r>
                        <a:rPr lang="en-US" sz="85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Строительство ОРУ-220 кВ на ПС 110/35/6 кВ Шекафтар (1×125 МВА) + ВЛ-220 кВ, 135 км +</a:t>
                      </a:r>
                      <a:endParaRPr lang="en-US" sz="85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>
                    <a:lnL w="6350" algn="ctr">
                      <a:solidFill>
                        <a:srgbClr val="E2E8F0"/>
                      </a:solidFill>
                    </a:lnL>
                    <a:lnR w="6350" algn="ctr">
                      <a:solidFill>
                        <a:srgbClr val="E2E8F0"/>
                      </a:solidFill>
                    </a:lnR>
                    <a:lnT w="6350" algn="ctr">
                      <a:solidFill>
                        <a:srgbClr val="E2E8F0"/>
                      </a:solidFill>
                    </a:lnT>
                    <a:lnB w="6350" algn="ctr">
                      <a:solidFill>
                        <a:srgbClr val="E2E8F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  <a:defRPr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36,3</a:t>
                      </a:r>
                      <a:endParaRPr lang="en-US" sz="900" dirty="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>
                    <a:lnL w="6350" algn="ctr">
                      <a:solidFill>
                        <a:srgbClr val="E2E8F0"/>
                      </a:solidFill>
                    </a:lnL>
                    <a:lnR w="6350" algn="ctr">
                      <a:solidFill>
                        <a:srgbClr val="E2E8F0"/>
                      </a:solidFill>
                    </a:lnR>
                    <a:lnT w="6350" algn="ctr">
                      <a:solidFill>
                        <a:srgbClr val="E2E8F0"/>
                      </a:solidFill>
                    </a:lnT>
                    <a:lnB w="6350" algn="ctr">
                      <a:solidFill>
                        <a:srgbClr val="E2E8F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  <a:defRPr/>
                      </a:pPr>
                      <a:r>
                        <a:rPr lang="en-US" sz="9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2028-2030</a:t>
                      </a:r>
                      <a:endParaRPr lang="en-US" sz="9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>
                    <a:lnL w="6350" algn="ctr">
                      <a:solidFill>
                        <a:srgbClr val="E2E8F0"/>
                      </a:solidFill>
                    </a:lnL>
                    <a:lnR w="6350" algn="ctr">
                      <a:solidFill>
                        <a:srgbClr val="E2E8F0"/>
                      </a:solidFill>
                    </a:lnR>
                    <a:lnT w="6350" algn="ctr">
                      <a:solidFill>
                        <a:srgbClr val="E2E8F0"/>
                      </a:solidFill>
                    </a:lnT>
                    <a:lnB w="6350" algn="ctr">
                      <a:solidFill>
                        <a:srgbClr val="E2E8F0"/>
                      </a:solidFill>
                    </a:lnB>
                  </a:tcPr>
                </a:tc>
              </a:tr>
              <a:tr h="303218">
                <a:tc>
                  <a:txBody>
                    <a:bodyPr/>
                    <a:lstStyle/>
                    <a:p>
                      <a:pPr marL="0" indent="0">
                        <a:buNone/>
                        <a:defRPr/>
                      </a:pPr>
                      <a:r>
                        <a:rPr lang="en-US" sz="85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Строительство ПС 500/220/10 кВ Бишкек, АТ 2*501 МВА, ВЛ-500 кВ Фрунзенская-Бишкек-Кемин, 210 км</a:t>
                      </a:r>
                      <a:endParaRPr lang="en-US" sz="85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>
                    <a:lnL w="6350" algn="ctr">
                      <a:solidFill>
                        <a:srgbClr val="E2E8F0"/>
                      </a:solidFill>
                    </a:lnL>
                    <a:lnR w="6350" algn="ctr">
                      <a:solidFill>
                        <a:srgbClr val="E2E8F0"/>
                      </a:solidFill>
                    </a:lnR>
                    <a:lnT w="6350" algn="ctr">
                      <a:solidFill>
                        <a:srgbClr val="E2E8F0"/>
                      </a:solidFill>
                    </a:lnT>
                    <a:lnB w="6350" algn="ctr">
                      <a:solidFill>
                        <a:srgbClr val="E2E8F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  <a:defRPr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304,1</a:t>
                      </a:r>
                    </a:p>
                  </a:txBody>
                  <a:tcPr>
                    <a:lnL w="6350" algn="ctr">
                      <a:solidFill>
                        <a:srgbClr val="E2E8F0"/>
                      </a:solidFill>
                    </a:lnL>
                    <a:lnR w="6350" algn="ctr">
                      <a:solidFill>
                        <a:srgbClr val="E2E8F0"/>
                      </a:solidFill>
                    </a:lnR>
                    <a:lnT w="6350" algn="ctr">
                      <a:solidFill>
                        <a:srgbClr val="E2E8F0"/>
                      </a:solidFill>
                    </a:lnT>
                    <a:lnB w="6350" algn="ctr">
                      <a:solidFill>
                        <a:srgbClr val="E2E8F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  <a:defRPr/>
                      </a:pPr>
                      <a:r>
                        <a:rPr lang="en-US" sz="9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2028-2030</a:t>
                      </a:r>
                      <a:endParaRPr lang="en-US" sz="9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>
                    <a:lnL w="6350" algn="ctr">
                      <a:solidFill>
                        <a:srgbClr val="E2E8F0"/>
                      </a:solidFill>
                    </a:lnL>
                    <a:lnR w="6350" algn="ctr">
                      <a:solidFill>
                        <a:srgbClr val="E2E8F0"/>
                      </a:solidFill>
                    </a:lnR>
                    <a:lnT w="6350" algn="ctr">
                      <a:solidFill>
                        <a:srgbClr val="E2E8F0"/>
                      </a:solidFill>
                    </a:lnT>
                    <a:lnB w="6350" algn="ctr">
                      <a:solidFill>
                        <a:srgbClr val="E2E8F0"/>
                      </a:solidFill>
                    </a:lnB>
                  </a:tcPr>
                </a:tc>
              </a:tr>
              <a:tr h="303218">
                <a:tc>
                  <a:txBody>
                    <a:bodyPr/>
                    <a:lstStyle/>
                    <a:p>
                      <a:pPr marL="0" indent="0">
                        <a:buNone/>
                        <a:defRPr/>
                      </a:pPr>
                      <a:r>
                        <a:rPr lang="en-US" sz="85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Строительство ВЛ-220 кВ «Тамга-Бедель» + ПС 220 кВ «Бедель», 145 км</a:t>
                      </a:r>
                      <a:endParaRPr lang="en-US" sz="85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>
                    <a:lnL w="6350" algn="ctr">
                      <a:solidFill>
                        <a:srgbClr val="E2E8F0"/>
                      </a:solidFill>
                    </a:lnL>
                    <a:lnR w="6350" algn="ctr">
                      <a:solidFill>
                        <a:srgbClr val="E2E8F0"/>
                      </a:solidFill>
                    </a:lnR>
                    <a:lnT w="6350" algn="ctr">
                      <a:solidFill>
                        <a:srgbClr val="E2E8F0"/>
                      </a:solidFill>
                    </a:lnT>
                    <a:lnB w="6350" algn="ctr">
                      <a:solidFill>
                        <a:srgbClr val="E2E8F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  <a:defRPr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36,6</a:t>
                      </a:r>
                      <a:endParaRPr lang="en-US" sz="900" dirty="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>
                    <a:lnL w="6350" algn="ctr">
                      <a:solidFill>
                        <a:srgbClr val="E2E8F0"/>
                      </a:solidFill>
                    </a:lnL>
                    <a:lnR w="6350" algn="ctr">
                      <a:solidFill>
                        <a:srgbClr val="E2E8F0"/>
                      </a:solidFill>
                    </a:lnR>
                    <a:lnT w="6350" algn="ctr">
                      <a:solidFill>
                        <a:srgbClr val="E2E8F0"/>
                      </a:solidFill>
                    </a:lnT>
                    <a:lnB w="6350" algn="ctr">
                      <a:solidFill>
                        <a:srgbClr val="E2E8F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  <a:defRPr/>
                      </a:pPr>
                      <a:r>
                        <a:rPr lang="en-US" sz="9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2028-2030</a:t>
                      </a:r>
                      <a:endParaRPr lang="en-US" sz="9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>
                    <a:lnL w="6350" algn="ctr">
                      <a:solidFill>
                        <a:srgbClr val="E2E8F0"/>
                      </a:solidFill>
                    </a:lnL>
                    <a:lnR w="6350" algn="ctr">
                      <a:solidFill>
                        <a:srgbClr val="E2E8F0"/>
                      </a:solidFill>
                    </a:lnR>
                    <a:lnT w="6350" algn="ctr">
                      <a:solidFill>
                        <a:srgbClr val="E2E8F0"/>
                      </a:solidFill>
                    </a:lnT>
                    <a:lnB w="6350" algn="ctr">
                      <a:solidFill>
                        <a:srgbClr val="E2E8F0"/>
                      </a:solidFill>
                    </a:lnB>
                  </a:tcPr>
                </a:tc>
              </a:tr>
              <a:tr h="259560">
                <a:tc>
                  <a:txBody>
                    <a:bodyPr/>
                    <a:lstStyle/>
                    <a:p>
                      <a:pPr marL="0" indent="0">
                        <a:buNone/>
                        <a:defRPr/>
                      </a:pPr>
                      <a:r>
                        <a:rPr lang="en-US" sz="85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Перевод ПС Аламедин 110/35/10 кВ на 220 кВ + ВЛ-220 кВ, 1,2 км +</a:t>
                      </a:r>
                    </a:p>
                  </a:txBody>
                  <a:tcPr>
                    <a:lnL w="6350" algn="ctr">
                      <a:solidFill>
                        <a:srgbClr val="E2E8F0"/>
                      </a:solidFill>
                    </a:lnL>
                    <a:lnR w="6350" algn="ctr">
                      <a:solidFill>
                        <a:srgbClr val="E2E8F0"/>
                      </a:solidFill>
                    </a:lnR>
                    <a:lnT w="6350" algn="ctr">
                      <a:solidFill>
                        <a:srgbClr val="E2E8F0"/>
                      </a:solidFill>
                    </a:lnT>
                    <a:lnB w="6350" algn="ctr">
                      <a:solidFill>
                        <a:srgbClr val="E2E8F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  <a:defRPr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36,4</a:t>
                      </a:r>
                      <a:endParaRPr lang="en-US" sz="900" dirty="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>
                    <a:lnL w="6350" algn="ctr">
                      <a:solidFill>
                        <a:srgbClr val="E2E8F0"/>
                      </a:solidFill>
                    </a:lnL>
                    <a:lnR w="6350" algn="ctr">
                      <a:solidFill>
                        <a:srgbClr val="E2E8F0"/>
                      </a:solidFill>
                    </a:lnR>
                    <a:lnT w="6350" algn="ctr">
                      <a:solidFill>
                        <a:srgbClr val="E2E8F0"/>
                      </a:solidFill>
                    </a:lnT>
                    <a:lnB w="6350" algn="ctr">
                      <a:solidFill>
                        <a:srgbClr val="E2E8F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  <a:defRPr/>
                      </a:pPr>
                      <a:r>
                        <a:rPr lang="en-US" sz="9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2028-2030</a:t>
                      </a:r>
                      <a:endParaRPr lang="en-US" sz="9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>
                    <a:lnL w="6350" algn="ctr">
                      <a:solidFill>
                        <a:srgbClr val="E2E8F0"/>
                      </a:solidFill>
                    </a:lnL>
                    <a:lnR w="6350" algn="ctr">
                      <a:solidFill>
                        <a:srgbClr val="E2E8F0"/>
                      </a:solidFill>
                    </a:lnR>
                    <a:lnT w="6350" algn="ctr">
                      <a:solidFill>
                        <a:srgbClr val="E2E8F0"/>
                      </a:solidFill>
                    </a:lnT>
                    <a:lnB w="6350" algn="ctr">
                      <a:solidFill>
                        <a:srgbClr val="E2E8F0"/>
                      </a:solidFill>
                    </a:lnB>
                  </a:tcPr>
                </a:tc>
              </a:tr>
              <a:tr h="295405">
                <a:tc>
                  <a:txBody>
                    <a:bodyPr/>
                    <a:lstStyle/>
                    <a:p>
                      <a:pPr marL="0" indent="0">
                        <a:buNone/>
                        <a:defRPr/>
                      </a:pPr>
                      <a:r>
                        <a:rPr lang="en-US" sz="850" b="0" i="0" u="none" strike="noStrike" cap="none" spc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Строительство ВЛ-500 кВ Датка-Торугарт, ПС-500 кВ, 375 км</a:t>
                      </a:r>
                      <a:endParaRPr lang="en-US" sz="85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</a:endParaRPr>
                    </a:p>
                  </a:txBody>
                  <a:tcPr>
                    <a:lnL w="6350" algn="ctr">
                      <a:solidFill>
                        <a:srgbClr val="E2E8F0"/>
                      </a:solidFill>
                    </a:lnL>
                    <a:lnR w="6350" algn="ctr">
                      <a:solidFill>
                        <a:srgbClr val="E2E8F0"/>
                      </a:solidFill>
                    </a:lnR>
                    <a:lnT w="6350" algn="ctr">
                      <a:solidFill>
                        <a:srgbClr val="E2E8F0"/>
                      </a:solidFill>
                    </a:lnT>
                    <a:lnB w="6350" algn="ctr">
                      <a:solidFill>
                        <a:srgbClr val="E2E8F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  <a:defRPr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317</a:t>
                      </a:r>
                    </a:p>
                  </a:txBody>
                  <a:tcPr>
                    <a:lnL w="6350" algn="ctr">
                      <a:solidFill>
                        <a:srgbClr val="E2E8F0"/>
                      </a:solidFill>
                    </a:lnL>
                    <a:lnR w="6350" algn="ctr">
                      <a:solidFill>
                        <a:srgbClr val="E2E8F0"/>
                      </a:solidFill>
                    </a:lnR>
                    <a:lnT w="6350" algn="ctr">
                      <a:solidFill>
                        <a:srgbClr val="E2E8F0"/>
                      </a:solidFill>
                    </a:lnT>
                    <a:lnB w="6350" algn="ctr">
                      <a:solidFill>
                        <a:srgbClr val="E2E8F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  <a:defRPr/>
                      </a:pPr>
                      <a:r>
                        <a:rPr lang="en-US" sz="9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2026-2027</a:t>
                      </a:r>
                    </a:p>
                  </a:txBody>
                  <a:tcPr>
                    <a:lnL w="6350" algn="ctr">
                      <a:solidFill>
                        <a:srgbClr val="E2E8F0"/>
                      </a:solidFill>
                    </a:lnL>
                    <a:lnR w="6350" algn="ctr">
                      <a:solidFill>
                        <a:srgbClr val="E2E8F0"/>
                      </a:solidFill>
                    </a:lnR>
                    <a:lnT w="6350" algn="ctr">
                      <a:solidFill>
                        <a:srgbClr val="E2E8F0"/>
                      </a:solidFill>
                    </a:lnT>
                    <a:lnB w="6350" algn="ctr">
                      <a:solidFill>
                        <a:srgbClr val="E2E8F0"/>
                      </a:solidFill>
                    </a:lnB>
                  </a:tcPr>
                </a:tc>
              </a:tr>
              <a:tr h="440138">
                <a:tc>
                  <a:txBody>
                    <a:bodyPr/>
                    <a:lstStyle/>
                    <a:p>
                      <a:pPr marL="0" indent="0">
                        <a:buNone/>
                        <a:defRPr/>
                      </a:pPr>
                      <a:r>
                        <a:rPr lang="en-US" sz="850" dirty="0" err="1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Строительство</a:t>
                      </a:r>
                      <a:r>
                        <a:rPr lang="en-US" sz="850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 ВЛ-500 </a:t>
                      </a:r>
                      <a:r>
                        <a:rPr lang="en-US" sz="850" dirty="0" err="1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кВ</a:t>
                      </a:r>
                      <a:r>
                        <a:rPr lang="en-US" sz="850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 </a:t>
                      </a:r>
                      <a:r>
                        <a:rPr lang="en-US" sz="850" dirty="0" err="1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Кемин-Торугарт</a:t>
                      </a:r>
                      <a:r>
                        <a:rPr lang="en-US" sz="850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, 340 </a:t>
                      </a:r>
                      <a:r>
                        <a:rPr lang="en-US" sz="850" dirty="0" err="1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км</a:t>
                      </a:r>
                      <a:endParaRPr lang="en-US" sz="850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</a:endParaRPr>
                    </a:p>
                  </a:txBody>
                  <a:tcPr>
                    <a:lnL w="6350" algn="ctr">
                      <a:solidFill>
                        <a:srgbClr val="E2E8F0"/>
                      </a:solidFill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algn="ctr">
                      <a:solidFill>
                        <a:srgbClr val="E2E8F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  <a:defRPr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218</a:t>
                      </a: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algn="ctr">
                      <a:solidFill>
                        <a:srgbClr val="E2E8F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  <a:defRPr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2028-2030</a:t>
                      </a: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algn="ctr">
                      <a:solidFill>
                        <a:srgbClr val="E2E8F0"/>
                      </a:solidFill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algn="ctr">
                      <a:solidFill>
                        <a:srgbClr val="E2E8F0"/>
                      </a:solidFill>
                    </a:lnB>
                  </a:tcPr>
                </a:tc>
              </a:tr>
            </a:tbl>
          </a:graphicData>
        </a:graphic>
      </p:graphicFrame>
      <p:sp>
        <p:nvSpPr>
          <p:cNvPr id="5" name="Shape 2"/>
          <p:cNvSpPr/>
          <p:nvPr/>
        </p:nvSpPr>
        <p:spPr bwMode="auto">
          <a:xfrm>
            <a:off x="372109" y="4069079"/>
            <a:ext cx="8412480" cy="731520"/>
          </a:xfrm>
          <a:prstGeom prst="rect">
            <a:avLst/>
          </a:prstGeom>
          <a:solidFill>
            <a:srgbClr val="0D1B3E"/>
          </a:solidFill>
          <a:ln/>
        </p:spPr>
      </p:sp>
      <p:sp>
        <p:nvSpPr>
          <p:cNvPr id="6" name="Text 3"/>
          <p:cNvSpPr/>
          <p:nvPr/>
        </p:nvSpPr>
        <p:spPr bwMode="auto">
          <a:xfrm>
            <a:off x="548640" y="4297680"/>
            <a:ext cx="8046720" cy="274320"/>
          </a:xfrm>
          <a:prstGeom prst="rect">
            <a:avLst/>
          </a:prstGeom>
          <a:noFill/>
          <a:ln/>
        </p:spPr>
        <p:txBody>
          <a:bodyPr wrap="square" lIns="36000" tIns="36000" rIns="36000" bIns="36000" rtlCol="0" anchor="ctr"/>
          <a:lstStyle/>
          <a:p>
            <a:pPr marL="0" indent="0" algn="ctr">
              <a:buNone/>
              <a:defRPr/>
            </a:pPr>
            <a:r>
              <a:rPr lang="en-US" sz="1400" b="1" dirty="0" err="1">
                <a:solidFill>
                  <a:srgbClr val="E8A838"/>
                </a:solidFill>
                <a:latin typeface="Calibri"/>
                <a:ea typeface="Calibri"/>
                <a:cs typeface="Calibri"/>
              </a:rPr>
              <a:t>Итого</a:t>
            </a:r>
            <a:r>
              <a:rPr lang="en-US" sz="1400" b="1" dirty="0">
                <a:solidFill>
                  <a:srgbClr val="E8A83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 b="1" dirty="0" err="1">
                <a:solidFill>
                  <a:srgbClr val="E8A838"/>
                </a:solidFill>
                <a:latin typeface="Calibri"/>
                <a:ea typeface="Calibri"/>
                <a:cs typeface="Calibri"/>
              </a:rPr>
              <a:t>инвестиционные</a:t>
            </a:r>
            <a:r>
              <a:rPr lang="en-US" sz="1400" b="1" dirty="0">
                <a:solidFill>
                  <a:srgbClr val="E8A83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 b="1" dirty="0" err="1">
                <a:solidFill>
                  <a:srgbClr val="E8A838"/>
                </a:solidFill>
                <a:latin typeface="Calibri"/>
                <a:ea typeface="Calibri"/>
                <a:cs typeface="Calibri"/>
              </a:rPr>
              <a:t>проекты</a:t>
            </a:r>
            <a:r>
              <a:rPr lang="en-US" sz="1400" b="1" dirty="0">
                <a:solidFill>
                  <a:srgbClr val="E8A83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 b="1" dirty="0" err="1">
                <a:solidFill>
                  <a:srgbClr val="E8A838"/>
                </a:solidFill>
                <a:latin typeface="Calibri"/>
                <a:ea typeface="Calibri"/>
                <a:cs typeface="Calibri"/>
              </a:rPr>
              <a:t>национальных</a:t>
            </a:r>
            <a:r>
              <a:rPr lang="en-US" sz="1400" b="1" dirty="0">
                <a:solidFill>
                  <a:srgbClr val="E8A83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 b="1" dirty="0" err="1">
                <a:solidFill>
                  <a:srgbClr val="E8A838"/>
                </a:solidFill>
                <a:latin typeface="Calibri"/>
                <a:ea typeface="Calibri"/>
                <a:cs typeface="Calibri"/>
              </a:rPr>
              <a:t>сетей</a:t>
            </a:r>
            <a:r>
              <a:rPr lang="en-US" sz="1400" b="1" dirty="0">
                <a:solidFill>
                  <a:srgbClr val="E8A838"/>
                </a:solidFill>
                <a:latin typeface="Calibri"/>
                <a:ea typeface="Calibri"/>
                <a:cs typeface="Calibri"/>
              </a:rPr>
              <a:t>: </a:t>
            </a:r>
            <a:r>
              <a:rPr lang="en-US" sz="1400" b="1" dirty="0" smtClean="0">
                <a:solidFill>
                  <a:srgbClr val="E8A838"/>
                </a:solidFill>
                <a:latin typeface="Calibri"/>
                <a:ea typeface="Calibri"/>
                <a:cs typeface="Calibri"/>
              </a:rPr>
              <a:t>~$</a:t>
            </a:r>
            <a:r>
              <a:rPr lang="ru-RU" sz="1400" b="1" dirty="0" smtClean="0">
                <a:solidFill>
                  <a:srgbClr val="E8A838"/>
                </a:solidFill>
                <a:latin typeface="Calibri"/>
                <a:ea typeface="Calibri"/>
                <a:cs typeface="Calibri"/>
              </a:rPr>
              <a:t>994,1</a:t>
            </a:r>
            <a:r>
              <a:rPr lang="en-US" sz="1400" b="1" dirty="0" smtClean="0">
                <a:solidFill>
                  <a:srgbClr val="E8A83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 b="1" dirty="0" err="1" smtClean="0">
                <a:solidFill>
                  <a:srgbClr val="E8A838"/>
                </a:solidFill>
                <a:latin typeface="Calibri"/>
                <a:ea typeface="Calibri"/>
                <a:cs typeface="Calibri"/>
              </a:rPr>
              <a:t>мл</a:t>
            </a:r>
            <a:r>
              <a:rPr lang="ru-RU" sz="1400" b="1" dirty="0" smtClean="0">
                <a:solidFill>
                  <a:srgbClr val="E8A838"/>
                </a:solidFill>
                <a:latin typeface="Calibri"/>
                <a:ea typeface="Calibri"/>
                <a:cs typeface="Calibri"/>
              </a:rPr>
              <a:t>н.</a:t>
            </a:r>
            <a:r>
              <a:rPr lang="en-US" sz="1400" b="1" dirty="0" smtClean="0">
                <a:solidFill>
                  <a:srgbClr val="E8A83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 b="1" dirty="0">
                <a:solidFill>
                  <a:srgbClr val="E8A838"/>
                </a:solidFill>
                <a:latin typeface="Calibri"/>
                <a:ea typeface="Calibri"/>
                <a:cs typeface="Calibri"/>
              </a:rPr>
              <a:t>+ | </a:t>
            </a:r>
            <a:r>
              <a:rPr lang="en-US" sz="1400" b="1" dirty="0" err="1">
                <a:solidFill>
                  <a:srgbClr val="E8A838"/>
                </a:solidFill>
                <a:latin typeface="Calibri"/>
                <a:ea typeface="Calibri"/>
                <a:cs typeface="Calibri"/>
              </a:rPr>
              <a:t>Сроки</a:t>
            </a:r>
            <a:r>
              <a:rPr lang="en-US" sz="1400" b="1" dirty="0">
                <a:solidFill>
                  <a:srgbClr val="E8A838"/>
                </a:solidFill>
                <a:latin typeface="Calibri"/>
                <a:ea typeface="Calibri"/>
                <a:cs typeface="Calibri"/>
              </a:rPr>
              <a:t>: 2026–2030</a:t>
            </a:r>
            <a:endParaRPr lang="en-US" sz="14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 name="Slide 7"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 bwMode="auto">
          <a:xfrm>
            <a:off x="0" y="0"/>
            <a:ext cx="9144000" cy="54864"/>
          </a:xfrm>
          <a:prstGeom prst="rect">
            <a:avLst/>
          </a:prstGeom>
          <a:solidFill>
            <a:srgbClr val="059669"/>
          </a:solidFill>
          <a:ln/>
        </p:spPr>
      </p:sp>
      <p:sp>
        <p:nvSpPr>
          <p:cNvPr id="3" name="Text 1"/>
          <p:cNvSpPr/>
          <p:nvPr/>
        </p:nvSpPr>
        <p:spPr bwMode="auto">
          <a:xfrm>
            <a:off x="548640" y="274320"/>
            <a:ext cx="8046720" cy="548640"/>
          </a:xfrm>
          <a:prstGeom prst="rect">
            <a:avLst/>
          </a:prstGeom>
          <a:noFill/>
          <a:ln/>
        </p:spPr>
        <p:txBody>
          <a:bodyPr wrap="square" lIns="36000" tIns="36000" rIns="36000" bIns="36000" rtlCol="0" anchor="ctr"/>
          <a:lstStyle/>
          <a:p>
            <a:pPr marL="0" indent="0">
              <a:buNone/>
              <a:defRPr/>
            </a:pPr>
            <a:r>
              <a:rPr lang="en-US" sz="2400" b="1">
                <a:solidFill>
                  <a:srgbClr val="0D1B3E"/>
                </a:solidFill>
                <a:latin typeface="Georgia"/>
                <a:ea typeface="Georgia"/>
                <a:cs typeface="Georgia"/>
              </a:rPr>
              <a:t>Флагманский проект: замена на СИП (0,4–10 кВ)</a:t>
            </a:r>
            <a:endParaRPr lang="en-US" sz="2400"/>
          </a:p>
        </p:txBody>
      </p:sp>
      <p:sp>
        <p:nvSpPr>
          <p:cNvPr id="4" name="Shape 2"/>
          <p:cNvSpPr/>
          <p:nvPr/>
        </p:nvSpPr>
        <p:spPr bwMode="auto">
          <a:xfrm>
            <a:off x="548640" y="1051560"/>
            <a:ext cx="3840480" cy="274320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5000"/>
              </a:srgbClr>
            </a:outerShdw>
          </a:effectLst>
        </p:spPr>
      </p:sp>
      <p:sp>
        <p:nvSpPr>
          <p:cNvPr id="5" name="Shape 3"/>
          <p:cNvSpPr/>
          <p:nvPr/>
        </p:nvSpPr>
        <p:spPr bwMode="auto">
          <a:xfrm>
            <a:off x="548640" y="1051560"/>
            <a:ext cx="3840480" cy="365760"/>
          </a:xfrm>
          <a:prstGeom prst="rect">
            <a:avLst/>
          </a:prstGeom>
          <a:solidFill>
            <a:srgbClr val="DC2626"/>
          </a:solidFill>
          <a:ln/>
        </p:spPr>
      </p:sp>
      <p:sp>
        <p:nvSpPr>
          <p:cNvPr id="6" name="Text 4"/>
          <p:cNvSpPr/>
          <p:nvPr/>
        </p:nvSpPr>
        <p:spPr bwMode="auto">
          <a:xfrm>
            <a:off x="548640" y="1051560"/>
            <a:ext cx="3840480" cy="365760"/>
          </a:xfrm>
          <a:prstGeom prst="rect">
            <a:avLst/>
          </a:prstGeom>
          <a:noFill/>
          <a:ln/>
        </p:spPr>
        <p:txBody>
          <a:bodyPr wrap="square" lIns="36000" tIns="36000" rIns="36000" bIns="36000" rtlCol="0" anchor="ctr"/>
          <a:lstStyle/>
          <a:p>
            <a:pPr marL="0" indent="0" algn="ctr">
              <a:buNone/>
              <a:defRPr/>
            </a:pPr>
            <a:r>
              <a:rPr lang="en-US" sz="1200" b="1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СЕЙЧАС: голый провод</a:t>
            </a:r>
            <a:endParaRPr lang="en-US" sz="1200"/>
          </a:p>
        </p:txBody>
      </p:sp>
      <p:sp>
        <p:nvSpPr>
          <p:cNvPr id="7" name="Text 5"/>
          <p:cNvSpPr/>
          <p:nvPr/>
        </p:nvSpPr>
        <p:spPr bwMode="auto">
          <a:xfrm>
            <a:off x="777240" y="1554480"/>
            <a:ext cx="3383280" cy="2103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  <a:defRPr/>
            </a:pPr>
            <a:r>
              <a:rPr lang="en-US" sz="1100">
                <a:solidFill>
                  <a:srgbClr val="1E293B"/>
                </a:solidFill>
                <a:latin typeface="Calibri"/>
                <a:ea typeface="Calibri"/>
                <a:cs typeface="Calibri"/>
              </a:rPr>
              <a:t>46 624 км голых воздушных линий</a:t>
            </a:r>
            <a:endParaRPr lang="en-US" sz="1100"/>
          </a:p>
          <a:p>
            <a:pPr marL="342900" indent="-342900">
              <a:buSzPct val="100000"/>
              <a:buChar char="•"/>
              <a:defRPr/>
            </a:pPr>
            <a:r>
              <a:rPr lang="en-US" sz="1100">
                <a:solidFill>
                  <a:srgbClr val="1E293B"/>
                </a:solidFill>
                <a:latin typeface="Calibri"/>
                <a:ea typeface="Calibri"/>
                <a:cs typeface="Calibri"/>
              </a:rPr>
              <a:t>0,4 кВ: 23 232 км | 6/10 кВ: 23 392 км</a:t>
            </a:r>
            <a:endParaRPr lang="en-US" sz="1100"/>
          </a:p>
          <a:p>
            <a:pPr marL="342900" indent="-342900">
              <a:buSzPct val="100000"/>
              <a:buChar char="•"/>
              <a:defRPr/>
            </a:pPr>
            <a:r>
              <a:rPr lang="en-US" sz="1100">
                <a:solidFill>
                  <a:srgbClr val="1E293B"/>
                </a:solidFill>
                <a:latin typeface="Calibri"/>
                <a:ea typeface="Calibri"/>
                <a:cs typeface="Calibri"/>
              </a:rPr>
              <a:t>Обслуживание: 67 000 сом/км/год</a:t>
            </a:r>
            <a:endParaRPr lang="en-US" sz="1100"/>
          </a:p>
          <a:p>
            <a:pPr marL="342900" indent="-342900">
              <a:buSzPct val="100000"/>
              <a:buChar char="•"/>
              <a:defRPr/>
            </a:pPr>
            <a:r>
              <a:rPr lang="en-US" sz="1100" b="1">
                <a:solidFill>
                  <a:srgbClr val="DC2626"/>
                </a:solidFill>
                <a:latin typeface="Calibri"/>
                <a:ea typeface="Calibri"/>
                <a:cs typeface="Calibri"/>
              </a:rPr>
              <a:t>Итого эксплуатация: 3,45 млрд сом/год</a:t>
            </a:r>
            <a:endParaRPr lang="en-US" sz="1100"/>
          </a:p>
          <a:p>
            <a:pPr marL="342900" indent="-342900">
              <a:buSzPct val="100000"/>
              <a:buChar char="•"/>
              <a:defRPr/>
            </a:pPr>
            <a:r>
              <a:rPr lang="en-US" sz="1100">
                <a:solidFill>
                  <a:srgbClr val="1E293B"/>
                </a:solidFill>
                <a:latin typeface="Calibri"/>
                <a:ea typeface="Calibri"/>
                <a:cs typeface="Calibri"/>
              </a:rPr>
              <a:t>Высокий уровень КЗ и аварийных отключений</a:t>
            </a:r>
            <a:endParaRPr lang="en-US" sz="1100"/>
          </a:p>
          <a:p>
            <a:pPr marL="342900" indent="-342900">
              <a:buSzPct val="100000"/>
              <a:buChar char="•"/>
              <a:defRPr/>
            </a:pPr>
            <a:r>
              <a:rPr lang="en-US" sz="1100" b="1">
                <a:solidFill>
                  <a:srgbClr val="DC2626"/>
                </a:solidFill>
                <a:latin typeface="Calibri"/>
                <a:ea typeface="Calibri"/>
                <a:cs typeface="Calibri"/>
              </a:rPr>
              <a:t>Потери: 10,65% (1,5 млрд кВтч)</a:t>
            </a:r>
            <a:endParaRPr lang="en-US" sz="1100"/>
          </a:p>
        </p:txBody>
      </p:sp>
      <p:sp>
        <p:nvSpPr>
          <p:cNvPr id="8" name="Shape 6"/>
          <p:cNvSpPr/>
          <p:nvPr/>
        </p:nvSpPr>
        <p:spPr bwMode="auto">
          <a:xfrm>
            <a:off x="4754880" y="1051560"/>
            <a:ext cx="3840480" cy="274320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5000"/>
              </a:srgbClr>
            </a:outerShdw>
          </a:effectLst>
        </p:spPr>
      </p:sp>
      <p:sp>
        <p:nvSpPr>
          <p:cNvPr id="9" name="Shape 7"/>
          <p:cNvSpPr/>
          <p:nvPr/>
        </p:nvSpPr>
        <p:spPr bwMode="auto">
          <a:xfrm>
            <a:off x="4754880" y="1051560"/>
            <a:ext cx="3840480" cy="365760"/>
          </a:xfrm>
          <a:prstGeom prst="rect">
            <a:avLst/>
          </a:prstGeom>
          <a:solidFill>
            <a:srgbClr val="059669"/>
          </a:solidFill>
          <a:ln/>
        </p:spPr>
      </p:sp>
      <p:sp>
        <p:nvSpPr>
          <p:cNvPr id="10" name="Text 8"/>
          <p:cNvSpPr/>
          <p:nvPr/>
        </p:nvSpPr>
        <p:spPr bwMode="auto">
          <a:xfrm>
            <a:off x="4754880" y="1051560"/>
            <a:ext cx="3840480" cy="365760"/>
          </a:xfrm>
          <a:prstGeom prst="rect">
            <a:avLst/>
          </a:prstGeom>
          <a:noFill/>
          <a:ln/>
        </p:spPr>
        <p:txBody>
          <a:bodyPr wrap="square" lIns="36000" tIns="36000" rIns="36000" bIns="36000" rtlCol="0" anchor="ctr"/>
          <a:lstStyle/>
          <a:p>
            <a:pPr marL="0" indent="0" algn="ctr">
              <a:buNone/>
              <a:defRPr/>
            </a:pPr>
            <a:r>
              <a:rPr lang="en-US" sz="1100" b="1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ПОСЛЕ: самонесущий изолированный провод (СИП)</a:t>
            </a:r>
            <a:endParaRPr lang="en-US" sz="1100"/>
          </a:p>
        </p:txBody>
      </p:sp>
      <p:sp>
        <p:nvSpPr>
          <p:cNvPr id="11" name="Text 9"/>
          <p:cNvSpPr/>
          <p:nvPr/>
        </p:nvSpPr>
        <p:spPr bwMode="auto">
          <a:xfrm>
            <a:off x="4983480" y="1554480"/>
            <a:ext cx="3383280" cy="2103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  <a:defRPr/>
            </a:pPr>
            <a:r>
              <a:rPr lang="en-US" sz="1100">
                <a:solidFill>
                  <a:srgbClr val="1E293B"/>
                </a:solidFill>
                <a:latin typeface="Calibri"/>
                <a:ea typeface="Calibri"/>
                <a:cs typeface="Calibri"/>
              </a:rPr>
              <a:t>Инвестиции: 39,6 млрд сом (~$457 млн)</a:t>
            </a:r>
            <a:endParaRPr lang="en-US" sz="1100"/>
          </a:p>
          <a:p>
            <a:pPr marL="342900" indent="-342900">
              <a:buSzPct val="100000"/>
              <a:buChar char="•"/>
              <a:defRPr/>
            </a:pPr>
            <a:r>
              <a:rPr lang="en-US" sz="1100">
                <a:solidFill>
                  <a:srgbClr val="1E293B"/>
                </a:solidFill>
                <a:latin typeface="Calibri"/>
                <a:ea typeface="Calibri"/>
                <a:cs typeface="Calibri"/>
              </a:rPr>
              <a:t>Обслуживание: 13 400 сом/км/год</a:t>
            </a:r>
            <a:endParaRPr lang="en-US" sz="1100"/>
          </a:p>
          <a:p>
            <a:pPr marL="342900" indent="-342900">
              <a:buSzPct val="100000"/>
              <a:buChar char="•"/>
              <a:defRPr/>
            </a:pPr>
            <a:r>
              <a:rPr lang="en-US" sz="1100" b="1">
                <a:solidFill>
                  <a:srgbClr val="059669"/>
                </a:solidFill>
                <a:latin typeface="Calibri"/>
                <a:ea typeface="Calibri"/>
                <a:cs typeface="Calibri"/>
              </a:rPr>
              <a:t>Итого эксплуатация: 690 млн сом/год</a:t>
            </a:r>
            <a:endParaRPr lang="en-US" sz="1100"/>
          </a:p>
          <a:p>
            <a:pPr marL="342900" indent="-342900">
              <a:buSzPct val="100000"/>
              <a:buChar char="•"/>
              <a:defRPr/>
            </a:pPr>
            <a:r>
              <a:rPr lang="en-US" sz="1100" b="1">
                <a:solidFill>
                  <a:srgbClr val="059669"/>
                </a:solidFill>
                <a:latin typeface="Calibri"/>
                <a:ea typeface="Calibri"/>
                <a:cs typeface="Calibri"/>
              </a:rPr>
              <a:t>Экономия на эксплуатации: 2,7 млрд сом/год</a:t>
            </a:r>
            <a:endParaRPr lang="en-US" sz="1100"/>
          </a:p>
          <a:p>
            <a:pPr marL="342900" indent="-342900">
              <a:buSzPct val="100000"/>
              <a:buChar char="•"/>
              <a:defRPr/>
            </a:pPr>
            <a:r>
              <a:rPr lang="en-US" sz="1100">
                <a:solidFill>
                  <a:srgbClr val="1E293B"/>
                </a:solidFill>
                <a:latin typeface="Calibri"/>
                <a:ea typeface="Calibri"/>
                <a:cs typeface="Calibri"/>
              </a:rPr>
              <a:t>Снижение аварийности в 10–15 раз</a:t>
            </a:r>
            <a:endParaRPr lang="en-US" sz="1100"/>
          </a:p>
          <a:p>
            <a:pPr marL="342900" indent="-342900">
              <a:buSzPct val="100000"/>
              <a:buChar char="•"/>
              <a:defRPr/>
            </a:pPr>
            <a:r>
              <a:rPr lang="en-US" sz="1100" b="1">
                <a:solidFill>
                  <a:srgbClr val="059669"/>
                </a:solidFill>
                <a:latin typeface="Calibri"/>
                <a:ea typeface="Calibri"/>
                <a:cs typeface="Calibri"/>
              </a:rPr>
              <a:t>Потери снижены до 6% (754 млн кВтч)</a:t>
            </a:r>
            <a:endParaRPr lang="en-US" sz="1100"/>
          </a:p>
        </p:txBody>
      </p:sp>
      <p:sp>
        <p:nvSpPr>
          <p:cNvPr id="12" name="Shape 10"/>
          <p:cNvSpPr/>
          <p:nvPr/>
        </p:nvSpPr>
        <p:spPr bwMode="auto">
          <a:xfrm>
            <a:off x="548640" y="4023360"/>
            <a:ext cx="8046720" cy="822960"/>
          </a:xfrm>
          <a:prstGeom prst="rect">
            <a:avLst/>
          </a:prstGeom>
          <a:solidFill>
            <a:srgbClr val="0D1B3E"/>
          </a:solidFill>
          <a:ln/>
        </p:spPr>
      </p:sp>
      <p:pic>
        <p:nvPicPr>
          <p:cNvPr id="13" name="Image 0" descr="preencoded.png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822960" y="4160519"/>
            <a:ext cx="457200" cy="457200"/>
          </a:xfrm>
          <a:prstGeom prst="rect">
            <a:avLst/>
          </a:prstGeom>
        </p:spPr>
      </p:pic>
      <p:sp>
        <p:nvSpPr>
          <p:cNvPr id="14" name="Text 11"/>
          <p:cNvSpPr/>
          <p:nvPr/>
        </p:nvSpPr>
        <p:spPr bwMode="auto">
          <a:xfrm>
            <a:off x="1463040" y="4114800"/>
            <a:ext cx="6858000" cy="320040"/>
          </a:xfrm>
          <a:prstGeom prst="rect">
            <a:avLst/>
          </a:prstGeom>
          <a:noFill/>
          <a:ln/>
        </p:spPr>
        <p:txBody>
          <a:bodyPr wrap="square" lIns="36000" tIns="36000" rIns="36000" bIns="36000" rtlCol="0" anchor="ctr"/>
          <a:lstStyle/>
          <a:p>
            <a:pPr marL="0" indent="0">
              <a:buNone/>
              <a:defRPr/>
            </a:pPr>
            <a:r>
              <a:rPr lang="en-US" sz="1300" b="1">
                <a:solidFill>
                  <a:srgbClr val="E8A838"/>
                </a:solidFill>
                <a:latin typeface="Calibri"/>
                <a:ea typeface="Calibri"/>
                <a:cs typeface="Calibri"/>
              </a:rPr>
              <a:t>Годовая экономия на потерях: 1,5 млрд сом | Экономия на эксплуатации: 2,7 млрд сом</a:t>
            </a:r>
            <a:endParaRPr lang="en-US" sz="1300"/>
          </a:p>
        </p:txBody>
      </p:sp>
      <p:sp>
        <p:nvSpPr>
          <p:cNvPr id="15" name="Text 12"/>
          <p:cNvSpPr/>
          <p:nvPr/>
        </p:nvSpPr>
        <p:spPr bwMode="auto">
          <a:xfrm>
            <a:off x="1463040" y="4434840"/>
            <a:ext cx="6858000" cy="320040"/>
          </a:xfrm>
          <a:prstGeom prst="rect">
            <a:avLst/>
          </a:prstGeom>
          <a:noFill/>
          <a:ln/>
        </p:spPr>
        <p:txBody>
          <a:bodyPr wrap="square" lIns="36000" tIns="36000" rIns="36000" bIns="36000" rtlCol="0" anchor="ctr"/>
          <a:lstStyle/>
          <a:p>
            <a:pPr marL="0" indent="0">
              <a:buNone/>
              <a:defRPr/>
            </a:pPr>
            <a:r>
              <a:rPr lang="en-US" sz="12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Общая годовая выгода: 4,2 млрд сом (~$48 млн/год) — окупаемость менее 10 лет</a:t>
            </a:r>
            <a:endParaRPr lang="en-US" sz="120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 name="Slide 8"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 bwMode="auto">
          <a:xfrm>
            <a:off x="0" y="0"/>
            <a:ext cx="9144000" cy="54864"/>
          </a:xfrm>
          <a:prstGeom prst="rect">
            <a:avLst/>
          </a:prstGeom>
          <a:solidFill>
            <a:srgbClr val="00B4D8"/>
          </a:solidFill>
          <a:ln/>
        </p:spPr>
      </p:sp>
      <p:sp>
        <p:nvSpPr>
          <p:cNvPr id="3" name="Text 1"/>
          <p:cNvSpPr/>
          <p:nvPr/>
        </p:nvSpPr>
        <p:spPr bwMode="auto">
          <a:xfrm>
            <a:off x="548639" y="274320"/>
            <a:ext cx="8046720" cy="652202"/>
          </a:xfrm>
          <a:prstGeom prst="rect">
            <a:avLst/>
          </a:prstGeom>
          <a:noFill/>
          <a:ln/>
        </p:spPr>
        <p:txBody>
          <a:bodyPr wrap="square" lIns="36000" tIns="36000" rIns="36000" bIns="36000" rtlCol="0" anchor="ctr"/>
          <a:lstStyle/>
          <a:p>
            <a:pPr marL="0" indent="0">
              <a:buNone/>
              <a:defRPr/>
            </a:pPr>
            <a:r>
              <a:rPr lang="en-US" sz="2800" b="1">
                <a:solidFill>
                  <a:srgbClr val="0D1B3E"/>
                </a:solidFill>
                <a:latin typeface="Georgia"/>
                <a:ea typeface="Georgia"/>
                <a:cs typeface="Georgia"/>
              </a:rPr>
              <a:t>Умные сети</a:t>
            </a:r>
            <a:endParaRPr sz="2800"/>
          </a:p>
        </p:txBody>
      </p:sp>
      <p:sp>
        <p:nvSpPr>
          <p:cNvPr id="4" name="Shape 2"/>
          <p:cNvSpPr/>
          <p:nvPr/>
        </p:nvSpPr>
        <p:spPr bwMode="auto">
          <a:xfrm>
            <a:off x="548639" y="926522"/>
            <a:ext cx="7863840" cy="320040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5000"/>
              </a:srgbClr>
            </a:outerShdw>
          </a:effectLst>
        </p:spPr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5" name="Shape 3"/>
          <p:cNvSpPr/>
          <p:nvPr/>
        </p:nvSpPr>
        <p:spPr bwMode="auto">
          <a:xfrm>
            <a:off x="548640" y="1051560"/>
            <a:ext cx="64008" cy="3200400"/>
          </a:xfrm>
          <a:prstGeom prst="rect">
            <a:avLst/>
          </a:prstGeom>
          <a:solidFill>
            <a:srgbClr val="00B4D8"/>
          </a:solidFill>
          <a:ln/>
        </p:spPr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822960" y="1188720"/>
            <a:ext cx="411480" cy="41148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 bwMode="auto">
          <a:xfrm>
            <a:off x="1371599" y="1097279"/>
            <a:ext cx="6275263" cy="594360"/>
          </a:xfrm>
          <a:prstGeom prst="rect">
            <a:avLst/>
          </a:prstGeom>
          <a:noFill/>
          <a:ln/>
        </p:spPr>
        <p:txBody>
          <a:bodyPr wrap="square" lIns="36000" tIns="36000" rIns="36000" bIns="36000" rtlCol="0" anchor="ctr"/>
          <a:lstStyle/>
          <a:p>
            <a:pPr marL="0" indent="0">
              <a:buNone/>
              <a:defRPr/>
            </a:pPr>
            <a:r>
              <a:rPr lang="en-US" sz="1500" b="1">
                <a:solidFill>
                  <a:srgbClr val="0D1B3E"/>
                </a:solidFill>
                <a:latin typeface="Calibri"/>
                <a:ea typeface="Calibri"/>
                <a:cs typeface="Calibri"/>
              </a:rPr>
              <a:t>Система автоматического регулирования частоты и мощности (САРЧМ)</a:t>
            </a:r>
            <a:endParaRPr lang="en-US" sz="1300"/>
          </a:p>
        </p:txBody>
      </p:sp>
      <p:sp>
        <p:nvSpPr>
          <p:cNvPr id="8" name="Text 5"/>
          <p:cNvSpPr/>
          <p:nvPr/>
        </p:nvSpPr>
        <p:spPr bwMode="auto">
          <a:xfrm>
            <a:off x="1371599" y="1691639"/>
            <a:ext cx="6171354" cy="1857201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  <a:defRPr/>
            </a:pPr>
            <a:r>
              <a:rPr lang="en-US" sz="1300">
                <a:solidFill>
                  <a:srgbClr val="1E293B"/>
                </a:solidFill>
                <a:latin typeface="Calibri"/>
                <a:ea typeface="Calibri"/>
                <a:cs typeface="Calibri"/>
              </a:rPr>
              <a:t>ТЭО завершено в 2026 году</a:t>
            </a:r>
            <a:endParaRPr sz="1300"/>
          </a:p>
          <a:p>
            <a:pPr marL="342900" indent="-342900">
              <a:buSzPct val="100000"/>
              <a:buChar char="•"/>
              <a:defRPr/>
            </a:pPr>
            <a:r>
              <a:rPr lang="en-US" sz="1300">
                <a:solidFill>
                  <a:srgbClr val="1E293B"/>
                </a:solidFill>
                <a:latin typeface="Calibri"/>
                <a:ea typeface="Calibri"/>
                <a:cs typeface="Calibri"/>
              </a:rPr>
              <a:t>Инвестиции ОАО “Национальные электрические сети Кыргызстана: $2,26 млн</a:t>
            </a:r>
          </a:p>
          <a:p>
            <a:pPr marL="342900" indent="-342900">
              <a:buSzPct val="100000"/>
              <a:buChar char="•"/>
              <a:defRPr/>
            </a:pPr>
            <a:r>
              <a:rPr lang="en-US" sz="1300">
                <a:solidFill>
                  <a:srgbClr val="1E293B"/>
                </a:solidFill>
                <a:latin typeface="Calibri"/>
                <a:ea typeface="Calibri"/>
                <a:cs typeface="Calibri"/>
              </a:rPr>
              <a:t>Инвестиции ОАО “Электрические станции”: </a:t>
            </a:r>
            <a:r>
              <a:rPr lang="en-US" sz="1300" b="0" i="0" u="none" strike="noStrike" cap="none" spc="0">
                <a:solidFill>
                  <a:srgbClr val="1E293B"/>
                </a:solidFill>
                <a:latin typeface="Calibri"/>
                <a:ea typeface="Calibri"/>
                <a:cs typeface="Calibri"/>
              </a:rPr>
              <a:t>$3,36 млн</a:t>
            </a:r>
            <a:endParaRPr lang="en-US" sz="1300"/>
          </a:p>
          <a:p>
            <a:pPr marL="342900" indent="-342900">
              <a:buSzPct val="100000"/>
              <a:buChar char="•"/>
              <a:defRPr/>
            </a:pPr>
            <a:r>
              <a:rPr lang="en-US" sz="1300">
                <a:solidFill>
                  <a:srgbClr val="1E293B"/>
                </a:solidFill>
                <a:latin typeface="Calibri"/>
                <a:ea typeface="Calibri"/>
                <a:cs typeface="Calibri"/>
              </a:rPr>
              <a:t>Обеспечение стабильности частоты сети</a:t>
            </a:r>
            <a:endParaRPr sz="1300"/>
          </a:p>
          <a:p>
            <a:pPr marL="342900" indent="-342900">
              <a:buSzPct val="100000"/>
              <a:buChar char="•"/>
              <a:defRPr/>
            </a:pPr>
            <a:r>
              <a:rPr lang="en-US" sz="1300">
                <a:solidFill>
                  <a:srgbClr val="1E293B"/>
                </a:solidFill>
                <a:latin typeface="Calibri"/>
                <a:ea typeface="Calibri"/>
                <a:cs typeface="Calibri"/>
              </a:rPr>
              <a:t>Критично для интеграции ВИЭ (650+ МВт)</a:t>
            </a:r>
            <a:endParaRPr sz="1300"/>
          </a:p>
          <a:p>
            <a:pPr marL="342900" indent="-342900">
              <a:buSzPct val="100000"/>
              <a:buChar char="•"/>
              <a:defRPr/>
            </a:pPr>
            <a:r>
              <a:rPr lang="en-US" sz="1300">
                <a:solidFill>
                  <a:srgbClr val="1E293B"/>
                </a:solidFill>
                <a:latin typeface="Calibri"/>
                <a:ea typeface="Calibri"/>
                <a:cs typeface="Calibri"/>
              </a:rPr>
              <a:t>Участие в энергорынке Центральной Азии</a:t>
            </a:r>
            <a:endParaRPr sz="1300"/>
          </a:p>
          <a:p>
            <a:pPr marL="342900" indent="-342900">
              <a:buSzPct val="100000"/>
              <a:buChar char="•"/>
              <a:defRPr/>
            </a:pPr>
            <a:r>
              <a:rPr lang="en-US" sz="1300">
                <a:solidFill>
                  <a:srgbClr val="1E293B"/>
                </a:solidFill>
                <a:latin typeface="Calibri"/>
                <a:ea typeface="Calibri"/>
                <a:cs typeface="Calibri"/>
              </a:rPr>
              <a:t>Соответствие техстандартам ENTSO-E</a:t>
            </a:r>
            <a:endParaRPr sz="1300"/>
          </a:p>
        </p:txBody>
      </p:sp>
      <p:sp>
        <p:nvSpPr>
          <p:cNvPr id="14" name="Shape 10"/>
          <p:cNvSpPr/>
          <p:nvPr/>
        </p:nvSpPr>
        <p:spPr bwMode="auto">
          <a:xfrm>
            <a:off x="548640" y="4434840"/>
            <a:ext cx="8046720" cy="457200"/>
          </a:xfrm>
          <a:prstGeom prst="rect">
            <a:avLst/>
          </a:prstGeom>
          <a:solidFill>
            <a:srgbClr val="0D1B3E"/>
          </a:solidFill>
          <a:ln/>
        </p:spPr>
      </p:sp>
      <p:sp>
        <p:nvSpPr>
          <p:cNvPr id="15" name="Text 11"/>
          <p:cNvSpPr/>
          <p:nvPr/>
        </p:nvSpPr>
        <p:spPr bwMode="auto">
          <a:xfrm>
            <a:off x="731520" y="4480560"/>
            <a:ext cx="7680960" cy="365760"/>
          </a:xfrm>
          <a:prstGeom prst="rect">
            <a:avLst/>
          </a:prstGeom>
          <a:noFill/>
          <a:ln/>
        </p:spPr>
        <p:txBody>
          <a:bodyPr wrap="square" lIns="36000" tIns="36000" rIns="36000" bIns="36000" rtlCol="0" anchor="ctr"/>
          <a:lstStyle/>
          <a:p>
            <a:pPr marL="0" indent="0">
              <a:buNone/>
              <a:defRPr/>
            </a:pPr>
            <a:r>
              <a:rPr lang="en-US" sz="1100">
                <a:solidFill>
                  <a:srgbClr val="48CAE4"/>
                </a:solidFill>
                <a:latin typeface="Calibri"/>
                <a:ea typeface="Calibri"/>
                <a:cs typeface="Calibri"/>
              </a:rPr>
              <a:t>Интеграция ВИЭ: 300 МВт СЭС + 100 МВт ВЭС на стадии строительства — сети должны быть готовы к приёму новой генерации</a:t>
            </a:r>
            <a:endParaRPr lang="en-US" sz="110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 name="Slide 9"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 bwMode="auto">
          <a:xfrm>
            <a:off x="0" y="0"/>
            <a:ext cx="9144000" cy="54864"/>
          </a:xfrm>
          <a:prstGeom prst="rect">
            <a:avLst/>
          </a:prstGeom>
          <a:solidFill>
            <a:srgbClr val="059669"/>
          </a:solidFill>
          <a:ln/>
        </p:spPr>
      </p:sp>
      <p:sp>
        <p:nvSpPr>
          <p:cNvPr id="3" name="Text 1"/>
          <p:cNvSpPr/>
          <p:nvPr/>
        </p:nvSpPr>
        <p:spPr bwMode="auto">
          <a:xfrm>
            <a:off x="548640" y="274320"/>
            <a:ext cx="8046720" cy="548640"/>
          </a:xfrm>
          <a:prstGeom prst="rect">
            <a:avLst/>
          </a:prstGeom>
          <a:noFill/>
          <a:ln/>
        </p:spPr>
        <p:txBody>
          <a:bodyPr wrap="square" lIns="36000" tIns="36000" rIns="36000" bIns="36000" rtlCol="0" anchor="ctr"/>
          <a:lstStyle/>
          <a:p>
            <a:pPr marL="0" indent="0">
              <a:buNone/>
              <a:defRPr/>
            </a:pPr>
            <a:r>
              <a:rPr lang="en-US" sz="2300" b="1">
                <a:solidFill>
                  <a:srgbClr val="0D1B3E"/>
                </a:solidFill>
                <a:latin typeface="Georgia"/>
                <a:ea typeface="Georgia"/>
                <a:cs typeface="Georgia"/>
              </a:rPr>
              <a:t>Ожидаемый эффект для Кыргызской Республики</a:t>
            </a:r>
            <a:endParaRPr sz="2300"/>
          </a:p>
        </p:txBody>
      </p:sp>
      <p:sp>
        <p:nvSpPr>
          <p:cNvPr id="4" name="Shape 2"/>
          <p:cNvSpPr/>
          <p:nvPr/>
        </p:nvSpPr>
        <p:spPr bwMode="auto">
          <a:xfrm>
            <a:off x="548640" y="1005840"/>
            <a:ext cx="3931920" cy="1508759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5000"/>
              </a:srgbClr>
            </a:outerShdw>
          </a:effectLst>
        </p:spPr>
      </p:sp>
      <p:sp>
        <p:nvSpPr>
          <p:cNvPr id="5" name="Shape 3"/>
          <p:cNvSpPr/>
          <p:nvPr/>
        </p:nvSpPr>
        <p:spPr bwMode="auto">
          <a:xfrm>
            <a:off x="548640" y="1005840"/>
            <a:ext cx="64008" cy="1508759"/>
          </a:xfrm>
          <a:prstGeom prst="rect">
            <a:avLst/>
          </a:prstGeom>
          <a:solidFill>
            <a:srgbClr val="059669"/>
          </a:solidFill>
          <a:ln/>
        </p:spPr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777240" y="1143000"/>
            <a:ext cx="365760" cy="36576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 bwMode="auto">
          <a:xfrm>
            <a:off x="1280160" y="1143000"/>
            <a:ext cx="2926080" cy="320040"/>
          </a:xfrm>
          <a:prstGeom prst="rect">
            <a:avLst/>
          </a:prstGeom>
          <a:noFill/>
          <a:ln/>
        </p:spPr>
        <p:txBody>
          <a:bodyPr wrap="square" lIns="36000" tIns="36000" rIns="36000" bIns="36000" rtlCol="0" anchor="ctr"/>
          <a:lstStyle/>
          <a:p>
            <a:pPr marL="0" indent="0">
              <a:buNone/>
              <a:defRPr/>
            </a:pPr>
            <a:r>
              <a:rPr lang="en-US" sz="1300" b="1">
                <a:solidFill>
                  <a:srgbClr val="0D1B3E"/>
                </a:solidFill>
                <a:latin typeface="Calibri"/>
                <a:ea typeface="Calibri"/>
                <a:cs typeface="Calibri"/>
              </a:rPr>
              <a:t>Финансовый эффект</a:t>
            </a:r>
            <a:endParaRPr lang="en-US" sz="1300"/>
          </a:p>
        </p:txBody>
      </p:sp>
      <p:sp>
        <p:nvSpPr>
          <p:cNvPr id="8" name="Text 5"/>
          <p:cNvSpPr/>
          <p:nvPr/>
        </p:nvSpPr>
        <p:spPr bwMode="auto">
          <a:xfrm>
            <a:off x="777240" y="1508759"/>
            <a:ext cx="3520440" cy="960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  <a:defRPr/>
            </a:pPr>
            <a:r>
              <a:rPr lang="en-US" sz="950">
                <a:solidFill>
                  <a:srgbClr val="1E293B"/>
                </a:solidFill>
                <a:latin typeface="Calibri"/>
                <a:ea typeface="Calibri"/>
                <a:cs typeface="Calibri"/>
              </a:rPr>
              <a:t>Экономия на потерях: 1,5 млрд сом/год (808 млн кВтч)</a:t>
            </a:r>
            <a:endParaRPr lang="en-US" sz="950"/>
          </a:p>
          <a:p>
            <a:pPr marL="342900" indent="-342900">
              <a:buSzPct val="100000"/>
              <a:buChar char="•"/>
              <a:defRPr/>
            </a:pPr>
            <a:r>
              <a:rPr lang="en-US" sz="950">
                <a:solidFill>
                  <a:srgbClr val="1E293B"/>
                </a:solidFill>
                <a:latin typeface="Calibri"/>
                <a:ea typeface="Calibri"/>
                <a:cs typeface="Calibri"/>
              </a:rPr>
              <a:t>Снижение расходов на эксплуатацию: 2,7 млрд сом/год (80%)</a:t>
            </a:r>
            <a:endParaRPr lang="en-US" sz="950"/>
          </a:p>
          <a:p>
            <a:pPr marL="342900" indent="-342900">
              <a:buSzPct val="100000"/>
              <a:buChar char="•"/>
              <a:defRPr/>
            </a:pPr>
            <a:r>
              <a:rPr lang="en-US" sz="950">
                <a:solidFill>
                  <a:srgbClr val="1E293B"/>
                </a:solidFill>
                <a:latin typeface="Calibri"/>
                <a:ea typeface="Calibri"/>
                <a:cs typeface="Calibri"/>
              </a:rPr>
              <a:t>Снижение транзитных потерь: 574 760 МВтч/год по всем проектам</a:t>
            </a:r>
            <a:endParaRPr lang="en-US" sz="950"/>
          </a:p>
        </p:txBody>
      </p:sp>
      <p:sp>
        <p:nvSpPr>
          <p:cNvPr id="9" name="Shape 6"/>
          <p:cNvSpPr/>
          <p:nvPr/>
        </p:nvSpPr>
        <p:spPr bwMode="auto">
          <a:xfrm>
            <a:off x="4709160" y="1005840"/>
            <a:ext cx="3931920" cy="1508759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5000"/>
              </a:srgbClr>
            </a:outerShdw>
          </a:effectLst>
        </p:spPr>
      </p:sp>
      <p:sp>
        <p:nvSpPr>
          <p:cNvPr id="10" name="Shape 7"/>
          <p:cNvSpPr/>
          <p:nvPr/>
        </p:nvSpPr>
        <p:spPr bwMode="auto">
          <a:xfrm>
            <a:off x="4709160" y="1005840"/>
            <a:ext cx="64008" cy="1508759"/>
          </a:xfrm>
          <a:prstGeom prst="rect">
            <a:avLst/>
          </a:prstGeom>
          <a:solidFill>
            <a:srgbClr val="059669"/>
          </a:solidFill>
          <a:ln/>
        </p:spPr>
      </p:sp>
      <p:pic>
        <p:nvPicPr>
          <p:cNvPr id="11" name="Image 1" descr="preencoded.png"/>
          <p:cNvPicPr>
            <a:picLocks noChangeAspect="1"/>
          </p:cNvPicPr>
          <p:nvPr/>
        </p:nvPicPr>
        <p:blipFill>
          <a:blip r:embed="rId3"/>
          <a:stretch/>
        </p:blipFill>
        <p:spPr bwMode="auto">
          <a:xfrm>
            <a:off x="4937760" y="1143000"/>
            <a:ext cx="365760" cy="365760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 bwMode="auto">
          <a:xfrm>
            <a:off x="5440680" y="1143000"/>
            <a:ext cx="2926080" cy="320040"/>
          </a:xfrm>
          <a:prstGeom prst="rect">
            <a:avLst/>
          </a:prstGeom>
          <a:noFill/>
          <a:ln/>
        </p:spPr>
        <p:txBody>
          <a:bodyPr wrap="square" lIns="36000" tIns="36000" rIns="36000" bIns="36000" rtlCol="0" anchor="ctr"/>
          <a:lstStyle/>
          <a:p>
            <a:pPr marL="0" indent="0">
              <a:buNone/>
              <a:defRPr/>
            </a:pPr>
            <a:r>
              <a:rPr lang="en-US" sz="1300" b="1">
                <a:solidFill>
                  <a:srgbClr val="0D1B3E"/>
                </a:solidFill>
                <a:latin typeface="Calibri"/>
                <a:ea typeface="Calibri"/>
                <a:cs typeface="Calibri"/>
              </a:rPr>
              <a:t>Надёжность и качество</a:t>
            </a:r>
            <a:endParaRPr lang="en-US" sz="1300"/>
          </a:p>
        </p:txBody>
      </p:sp>
      <p:sp>
        <p:nvSpPr>
          <p:cNvPr id="13" name="Text 9"/>
          <p:cNvSpPr/>
          <p:nvPr/>
        </p:nvSpPr>
        <p:spPr bwMode="auto">
          <a:xfrm>
            <a:off x="4937760" y="1508759"/>
            <a:ext cx="3520440" cy="960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  <a:defRPr/>
            </a:pPr>
            <a:r>
              <a:rPr lang="en-US" sz="950">
                <a:solidFill>
                  <a:srgbClr val="1E293B"/>
                </a:solidFill>
                <a:latin typeface="Calibri"/>
                <a:ea typeface="Calibri"/>
                <a:cs typeface="Calibri"/>
              </a:rPr>
              <a:t>Снижение аварийности в 10–15 раз благодаря СИП</a:t>
            </a:r>
            <a:endParaRPr lang="en-US" sz="950"/>
          </a:p>
          <a:p>
            <a:pPr marL="342900" indent="-342900">
              <a:buSzPct val="100000"/>
              <a:buChar char="•"/>
              <a:defRPr/>
            </a:pPr>
            <a:r>
              <a:rPr lang="en-US" sz="950">
                <a:solidFill>
                  <a:srgbClr val="1E293B"/>
                </a:solidFill>
                <a:latin typeface="Calibri"/>
                <a:ea typeface="Calibri"/>
                <a:cs typeface="Calibri"/>
              </a:rPr>
              <a:t>Стабильность сети через САРЧМ для 650+ МВт ВИЭ</a:t>
            </a:r>
            <a:endParaRPr lang="en-US" sz="950"/>
          </a:p>
          <a:p>
            <a:pPr marL="342900" indent="-342900">
              <a:buSzPct val="100000"/>
              <a:buChar char="•"/>
              <a:defRPr/>
            </a:pPr>
            <a:r>
              <a:rPr lang="en-US" sz="950">
                <a:solidFill>
                  <a:srgbClr val="1E293B"/>
                </a:solidFill>
                <a:latin typeface="Calibri"/>
                <a:ea typeface="Calibri"/>
                <a:cs typeface="Calibri"/>
              </a:rPr>
              <a:t>Обеспечение пикового спроса 5 400 МВт к 2030 году</a:t>
            </a:r>
            <a:endParaRPr lang="en-US" sz="950"/>
          </a:p>
        </p:txBody>
      </p:sp>
      <p:sp>
        <p:nvSpPr>
          <p:cNvPr id="14" name="Shape 10"/>
          <p:cNvSpPr/>
          <p:nvPr/>
        </p:nvSpPr>
        <p:spPr bwMode="auto">
          <a:xfrm>
            <a:off x="548640" y="2697480"/>
            <a:ext cx="3931920" cy="1508759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5000"/>
              </a:srgbClr>
            </a:outerShdw>
          </a:effectLst>
        </p:spPr>
      </p:sp>
      <p:sp>
        <p:nvSpPr>
          <p:cNvPr id="15" name="Shape 11"/>
          <p:cNvSpPr/>
          <p:nvPr/>
        </p:nvSpPr>
        <p:spPr bwMode="auto">
          <a:xfrm>
            <a:off x="548640" y="2697480"/>
            <a:ext cx="64008" cy="1508759"/>
          </a:xfrm>
          <a:prstGeom prst="rect">
            <a:avLst/>
          </a:prstGeom>
          <a:solidFill>
            <a:srgbClr val="059669"/>
          </a:solidFill>
          <a:ln/>
        </p:spPr>
      </p:sp>
      <p:pic>
        <p:nvPicPr>
          <p:cNvPr id="16" name="Image 2" descr="preencoded.png"/>
          <p:cNvPicPr>
            <a:picLocks noChangeAspect="1"/>
          </p:cNvPicPr>
          <p:nvPr/>
        </p:nvPicPr>
        <p:blipFill>
          <a:blip r:embed="rId4"/>
          <a:stretch/>
        </p:blipFill>
        <p:spPr bwMode="auto">
          <a:xfrm>
            <a:off x="777240" y="2834640"/>
            <a:ext cx="365760" cy="365760"/>
          </a:xfrm>
          <a:prstGeom prst="rect">
            <a:avLst/>
          </a:prstGeom>
        </p:spPr>
      </p:pic>
      <p:sp>
        <p:nvSpPr>
          <p:cNvPr id="17" name="Text 12"/>
          <p:cNvSpPr/>
          <p:nvPr/>
        </p:nvSpPr>
        <p:spPr bwMode="auto">
          <a:xfrm>
            <a:off x="1280160" y="2834640"/>
            <a:ext cx="2926080" cy="320040"/>
          </a:xfrm>
          <a:prstGeom prst="rect">
            <a:avLst/>
          </a:prstGeom>
          <a:noFill/>
          <a:ln/>
        </p:spPr>
        <p:txBody>
          <a:bodyPr wrap="square" lIns="36000" tIns="36000" rIns="36000" bIns="36000" rtlCol="0" anchor="ctr"/>
          <a:lstStyle/>
          <a:p>
            <a:pPr marL="0" indent="0">
              <a:buNone/>
              <a:defRPr/>
            </a:pPr>
            <a:r>
              <a:rPr lang="en-US" sz="1300" b="1">
                <a:solidFill>
                  <a:srgbClr val="0D1B3E"/>
                </a:solidFill>
                <a:latin typeface="Calibri"/>
                <a:ea typeface="Calibri"/>
                <a:cs typeface="Calibri"/>
              </a:rPr>
              <a:t>Климат и устойчивость</a:t>
            </a:r>
            <a:endParaRPr lang="en-US" sz="1300"/>
          </a:p>
        </p:txBody>
      </p:sp>
      <p:sp>
        <p:nvSpPr>
          <p:cNvPr id="18" name="Text 13"/>
          <p:cNvSpPr/>
          <p:nvPr/>
        </p:nvSpPr>
        <p:spPr bwMode="auto">
          <a:xfrm>
            <a:off x="777240" y="3200400"/>
            <a:ext cx="3520440" cy="960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  <a:defRPr/>
            </a:pPr>
            <a:r>
              <a:rPr lang="en-US" sz="950">
                <a:solidFill>
                  <a:srgbClr val="1E293B"/>
                </a:solidFill>
                <a:latin typeface="Calibri"/>
                <a:ea typeface="Calibri"/>
                <a:cs typeface="Calibri"/>
              </a:rPr>
              <a:t>Сокращение CO₂ за счёт снижения потерь (~400 000 тСО₂э/год)</a:t>
            </a:r>
            <a:endParaRPr lang="en-US" sz="950"/>
          </a:p>
          <a:p>
            <a:pPr marL="342900" indent="-342900">
              <a:buSzPct val="100000"/>
              <a:buChar char="•"/>
              <a:defRPr/>
            </a:pPr>
            <a:r>
              <a:rPr lang="en-US" sz="950">
                <a:solidFill>
                  <a:srgbClr val="1E293B"/>
                </a:solidFill>
                <a:latin typeface="Calibri"/>
                <a:ea typeface="Calibri"/>
                <a:cs typeface="Calibri"/>
              </a:rPr>
              <a:t>Интеграция чистой энергии (солнце, ветер, малые ГЭС)</a:t>
            </a:r>
            <a:endParaRPr lang="en-US" sz="950"/>
          </a:p>
          <a:p>
            <a:pPr marL="342900" indent="-342900">
              <a:buSzPct val="100000"/>
              <a:buChar char="•"/>
              <a:defRPr/>
            </a:pPr>
            <a:r>
              <a:rPr lang="en-US" sz="950">
                <a:solidFill>
                  <a:srgbClr val="1E293B"/>
                </a:solidFill>
                <a:latin typeface="Calibri"/>
                <a:ea typeface="Calibri"/>
                <a:cs typeface="Calibri"/>
              </a:rPr>
              <a:t>Соответствие ОНУВ КР и целям Зелёной экономики</a:t>
            </a:r>
            <a:endParaRPr lang="en-US" sz="950"/>
          </a:p>
        </p:txBody>
      </p:sp>
      <p:sp>
        <p:nvSpPr>
          <p:cNvPr id="19" name="Shape 14"/>
          <p:cNvSpPr/>
          <p:nvPr/>
        </p:nvSpPr>
        <p:spPr bwMode="auto">
          <a:xfrm>
            <a:off x="4709160" y="2697480"/>
            <a:ext cx="3931920" cy="1508759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5000"/>
              </a:srgbClr>
            </a:outerShdw>
          </a:effectLst>
        </p:spPr>
      </p:sp>
      <p:sp>
        <p:nvSpPr>
          <p:cNvPr id="20" name="Shape 15"/>
          <p:cNvSpPr/>
          <p:nvPr/>
        </p:nvSpPr>
        <p:spPr bwMode="auto">
          <a:xfrm>
            <a:off x="4709160" y="2697480"/>
            <a:ext cx="64008" cy="1508759"/>
          </a:xfrm>
          <a:prstGeom prst="rect">
            <a:avLst/>
          </a:prstGeom>
          <a:solidFill>
            <a:srgbClr val="059669"/>
          </a:solidFill>
          <a:ln/>
        </p:spPr>
      </p:sp>
      <p:pic>
        <p:nvPicPr>
          <p:cNvPr id="21" name="Image 3" descr="preencoded.png"/>
          <p:cNvPicPr>
            <a:picLocks noChangeAspect="1"/>
          </p:cNvPicPr>
          <p:nvPr/>
        </p:nvPicPr>
        <p:blipFill>
          <a:blip r:embed="rId5"/>
          <a:stretch/>
        </p:blipFill>
        <p:spPr bwMode="auto">
          <a:xfrm>
            <a:off x="4937760" y="2834640"/>
            <a:ext cx="365760" cy="365760"/>
          </a:xfrm>
          <a:prstGeom prst="rect">
            <a:avLst/>
          </a:prstGeom>
        </p:spPr>
      </p:pic>
      <p:sp>
        <p:nvSpPr>
          <p:cNvPr id="22" name="Text 16"/>
          <p:cNvSpPr/>
          <p:nvPr/>
        </p:nvSpPr>
        <p:spPr bwMode="auto">
          <a:xfrm>
            <a:off x="5440680" y="2834640"/>
            <a:ext cx="2926080" cy="320040"/>
          </a:xfrm>
          <a:prstGeom prst="rect">
            <a:avLst/>
          </a:prstGeom>
          <a:noFill/>
          <a:ln/>
        </p:spPr>
        <p:txBody>
          <a:bodyPr wrap="square" lIns="36000" tIns="36000" rIns="36000" bIns="36000" rtlCol="0" anchor="ctr"/>
          <a:lstStyle/>
          <a:p>
            <a:pPr marL="0" indent="0">
              <a:buNone/>
              <a:defRPr/>
            </a:pPr>
            <a:r>
              <a:rPr lang="en-US" sz="1300" b="1">
                <a:solidFill>
                  <a:srgbClr val="0D1B3E"/>
                </a:solidFill>
                <a:latin typeface="Calibri"/>
                <a:ea typeface="Calibri"/>
                <a:cs typeface="Calibri"/>
              </a:rPr>
              <a:t>Социальный и экономический эффект</a:t>
            </a:r>
            <a:endParaRPr lang="en-US" sz="1300"/>
          </a:p>
        </p:txBody>
      </p:sp>
      <p:sp>
        <p:nvSpPr>
          <p:cNvPr id="23" name="Text 17"/>
          <p:cNvSpPr/>
          <p:nvPr/>
        </p:nvSpPr>
        <p:spPr bwMode="auto">
          <a:xfrm>
            <a:off x="4937760" y="3200400"/>
            <a:ext cx="3520440" cy="960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  <a:defRPr/>
            </a:pPr>
            <a:r>
              <a:rPr lang="en-US" sz="950">
                <a:solidFill>
                  <a:srgbClr val="1E293B"/>
                </a:solidFill>
                <a:latin typeface="Calibri"/>
                <a:ea typeface="Calibri"/>
                <a:cs typeface="Calibri"/>
              </a:rPr>
              <a:t>Улучшение качества электроснабжения 1,8+ млн домохозяйств</a:t>
            </a:r>
            <a:endParaRPr lang="en-US" sz="950"/>
          </a:p>
          <a:p>
            <a:pPr marL="342900" indent="-342900">
              <a:buSzPct val="100000"/>
              <a:buChar char="•"/>
              <a:defRPr/>
            </a:pPr>
            <a:r>
              <a:rPr lang="en-US" sz="950">
                <a:solidFill>
                  <a:srgbClr val="1E293B"/>
                </a:solidFill>
                <a:latin typeface="Calibri"/>
                <a:ea typeface="Calibri"/>
                <a:cs typeface="Calibri"/>
              </a:rPr>
              <a:t>Снижение тарифной нагрузки за счёт уменьшения потерь</a:t>
            </a:r>
            <a:endParaRPr lang="en-US" sz="950"/>
          </a:p>
          <a:p>
            <a:pPr marL="342900" indent="-342900">
              <a:buSzPct val="100000"/>
              <a:buChar char="•"/>
              <a:defRPr/>
            </a:pPr>
            <a:r>
              <a:rPr lang="en-US" sz="950">
                <a:solidFill>
                  <a:srgbClr val="1E293B"/>
                </a:solidFill>
                <a:latin typeface="Calibri"/>
                <a:ea typeface="Calibri"/>
                <a:cs typeface="Calibri"/>
              </a:rPr>
              <a:t>Создание рабочих мест: ок. 5 000+ в период строительства</a:t>
            </a:r>
            <a:endParaRPr lang="en-US" sz="95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Arial"/>
        <a:cs typeface="Arial"/>
      </a:majorFont>
      <a:minorFont>
        <a:latin typeface="Calibri"/>
        <a:ea typeface="Arial"/>
        <a:cs typeface="Arial"/>
      </a:minorFont>
    </a:fontScheme>
    <a:fmtScheme name="Office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</TotalTime>
  <Words>1145</Words>
  <Application>Microsoft Office PowerPoint</Application>
  <DocSecurity>0</DocSecurity>
  <PresentationFormat>Экран (16:9)</PresentationFormat>
  <Paragraphs>205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6" baseType="lpstr">
      <vt:lpstr>Arial</vt:lpstr>
      <vt:lpstr>Calibri</vt:lpstr>
      <vt:lpstr>Georgia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Manager/>
  <Company>PptxGenJS</Company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Инвестиционные возможности: Модернизация распределительных сетей</dc:title>
  <dc:subject>PptxGenJS Presentation</dc:subject>
  <dc:creator>ОАО «Национальная электрическая сеть Кыргызстана»</dc:creator>
  <cp:keywords/>
  <dc:description/>
  <cp:lastModifiedBy>Осмоналиев Илим</cp:lastModifiedBy>
  <cp:revision>6</cp:revision>
  <dcterms:created xsi:type="dcterms:W3CDTF">2026-03-15T12:14:42Z</dcterms:created>
  <dcterms:modified xsi:type="dcterms:W3CDTF">2026-04-01T10:36:39Z</dcterms:modified>
  <cp:category/>
  <dc:identifier/>
  <cp:contentStatus/>
  <dc:language/>
  <cp:version/>
</cp:coreProperties>
</file>